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94" r:id="rId3"/>
    <p:sldId id="284" r:id="rId4"/>
    <p:sldId id="285" r:id="rId5"/>
    <p:sldId id="295" r:id="rId6"/>
    <p:sldId id="296" r:id="rId7"/>
    <p:sldId id="297" r:id="rId8"/>
    <p:sldId id="298" r:id="rId9"/>
    <p:sldId id="301" r:id="rId10"/>
    <p:sldId id="302" r:id="rId11"/>
    <p:sldId id="303" r:id="rId12"/>
    <p:sldId id="304" r:id="rId13"/>
    <p:sldId id="305" r:id="rId14"/>
    <p:sldId id="308" r:id="rId15"/>
    <p:sldId id="309" r:id="rId16"/>
    <p:sldId id="310" r:id="rId17"/>
    <p:sldId id="312" r:id="rId18"/>
    <p:sldId id="313" r:id="rId19"/>
    <p:sldId id="314" r:id="rId20"/>
    <p:sldId id="315" r:id="rId21"/>
    <p:sldId id="316" r:id="rId22"/>
    <p:sldId id="317" r:id="rId23"/>
    <p:sldId id="318" r:id="rId24"/>
    <p:sldId id="319" r:id="rId25"/>
    <p:sldId id="257" r:id="rId26"/>
  </p:sldIdLst>
  <p:sldSz cx="9144000" cy="6858000" type="screen4x3"/>
  <p:notesSz cx="7010400" cy="9296400"/>
  <p:custDataLst>
    <p:tags r:id="rId29"/>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634"/>
    <a:srgbClr val="0055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031422A2-72CD-485B-A60B-CBDFA9567EC9}" type="datetimeFigureOut">
              <a:rPr lang="en-US"/>
              <a:pPr>
                <a:defRPr/>
              </a:pPr>
              <a:t>1/25/2018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vl1pPr>
          </a:lstStyle>
          <a:p>
            <a:pPr>
              <a:defRPr/>
            </a:pPr>
            <a:fld id="{4AAFE96B-528B-4DE2-AB71-54596514E962}" type="slidenum">
              <a:rPr lang="en-US"/>
              <a:pPr>
                <a:defRPr/>
              </a:pPr>
              <a:t>‹#›</a:t>
            </a:fld>
            <a:endParaRPr lang="en-US"/>
          </a:p>
        </p:txBody>
      </p:sp>
    </p:spTree>
    <p:extLst>
      <p:ext uri="{BB962C8B-B14F-4D97-AF65-F5344CB8AC3E}">
        <p14:creationId xmlns:p14="http://schemas.microsoft.com/office/powerpoint/2010/main" val="2146286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62C62749-F399-4B12-B2FF-0E1F0FCD587D}" type="datetimeFigureOut">
              <a:rPr lang="en-US"/>
              <a:pPr>
                <a:defRPr/>
              </a:pPr>
              <a:t>1/25/2018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vl1pPr>
          </a:lstStyle>
          <a:p>
            <a:pPr>
              <a:defRPr/>
            </a:pPr>
            <a:fld id="{76D05DE7-6F4E-40ED-B4B5-02D110A5B404}" type="slidenum">
              <a:rPr lang="en-US"/>
              <a:pPr>
                <a:defRPr/>
              </a:pPr>
              <a:t>‹#›</a:t>
            </a:fld>
            <a:endParaRPr lang="en-US"/>
          </a:p>
        </p:txBody>
      </p:sp>
    </p:spTree>
    <p:extLst>
      <p:ext uri="{BB962C8B-B14F-4D97-AF65-F5344CB8AC3E}">
        <p14:creationId xmlns:p14="http://schemas.microsoft.com/office/powerpoint/2010/main" val="12188387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57F0921-18D4-4D53-8AE3-6FDAA1FB74FE}" type="slidenum">
              <a:rPr lang="en-US" smtClean="0"/>
              <a:pPr eaLnBrk="1" hangingPunct="1"/>
              <a:t>1</a:t>
            </a:fld>
            <a:endParaRPr lang="en-US" smtClean="0"/>
          </a:p>
        </p:txBody>
      </p:sp>
    </p:spTree>
    <p:extLst>
      <p:ext uri="{BB962C8B-B14F-4D97-AF65-F5344CB8AC3E}">
        <p14:creationId xmlns:p14="http://schemas.microsoft.com/office/powerpoint/2010/main" val="4005264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117255A-D151-4175-95C2-DED342D1BACE}" type="slidenum">
              <a:rPr lang="en-US" smtClean="0"/>
              <a:pPr eaLnBrk="1" hangingPunct="1"/>
              <a:t>10</a:t>
            </a:fld>
            <a:endParaRPr lang="en-US" smtClean="0"/>
          </a:p>
        </p:txBody>
      </p:sp>
    </p:spTree>
    <p:extLst>
      <p:ext uri="{BB962C8B-B14F-4D97-AF65-F5344CB8AC3E}">
        <p14:creationId xmlns:p14="http://schemas.microsoft.com/office/powerpoint/2010/main" val="3702941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117255A-D151-4175-95C2-DED342D1BACE}" type="slidenum">
              <a:rPr lang="en-US" smtClean="0"/>
              <a:pPr eaLnBrk="1" hangingPunct="1"/>
              <a:t>11</a:t>
            </a:fld>
            <a:endParaRPr lang="en-US" smtClean="0"/>
          </a:p>
        </p:txBody>
      </p:sp>
    </p:spTree>
    <p:extLst>
      <p:ext uri="{BB962C8B-B14F-4D97-AF65-F5344CB8AC3E}">
        <p14:creationId xmlns:p14="http://schemas.microsoft.com/office/powerpoint/2010/main" val="1437438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117255A-D151-4175-95C2-DED342D1BACE}" type="slidenum">
              <a:rPr lang="en-US" smtClean="0"/>
              <a:pPr eaLnBrk="1" hangingPunct="1"/>
              <a:t>12</a:t>
            </a:fld>
            <a:endParaRPr lang="en-US" smtClean="0"/>
          </a:p>
        </p:txBody>
      </p:sp>
    </p:spTree>
    <p:extLst>
      <p:ext uri="{BB962C8B-B14F-4D97-AF65-F5344CB8AC3E}">
        <p14:creationId xmlns:p14="http://schemas.microsoft.com/office/powerpoint/2010/main" val="1122279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117255A-D151-4175-95C2-DED342D1BACE}" type="slidenum">
              <a:rPr lang="en-US" smtClean="0"/>
              <a:pPr eaLnBrk="1" hangingPunct="1"/>
              <a:t>13</a:t>
            </a:fld>
            <a:endParaRPr lang="en-US" smtClean="0"/>
          </a:p>
        </p:txBody>
      </p:sp>
    </p:spTree>
    <p:extLst>
      <p:ext uri="{BB962C8B-B14F-4D97-AF65-F5344CB8AC3E}">
        <p14:creationId xmlns:p14="http://schemas.microsoft.com/office/powerpoint/2010/main" val="2084500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117255A-D151-4175-95C2-DED342D1BACE}" type="slidenum">
              <a:rPr lang="en-US" smtClean="0"/>
              <a:pPr eaLnBrk="1" hangingPunct="1"/>
              <a:t>14</a:t>
            </a:fld>
            <a:endParaRPr lang="en-US" smtClean="0"/>
          </a:p>
        </p:txBody>
      </p:sp>
    </p:spTree>
    <p:extLst>
      <p:ext uri="{BB962C8B-B14F-4D97-AF65-F5344CB8AC3E}">
        <p14:creationId xmlns:p14="http://schemas.microsoft.com/office/powerpoint/2010/main" val="135633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117255A-D151-4175-95C2-DED342D1BACE}" type="slidenum">
              <a:rPr lang="en-US" smtClean="0"/>
              <a:pPr eaLnBrk="1" hangingPunct="1"/>
              <a:t>15</a:t>
            </a:fld>
            <a:endParaRPr lang="en-US" smtClean="0"/>
          </a:p>
        </p:txBody>
      </p:sp>
    </p:spTree>
    <p:extLst>
      <p:ext uri="{BB962C8B-B14F-4D97-AF65-F5344CB8AC3E}">
        <p14:creationId xmlns:p14="http://schemas.microsoft.com/office/powerpoint/2010/main" val="3629574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117255A-D151-4175-95C2-DED342D1BACE}" type="slidenum">
              <a:rPr lang="en-US" smtClean="0"/>
              <a:pPr eaLnBrk="1" hangingPunct="1"/>
              <a:t>16</a:t>
            </a:fld>
            <a:endParaRPr lang="en-US" smtClean="0"/>
          </a:p>
        </p:txBody>
      </p:sp>
    </p:spTree>
    <p:extLst>
      <p:ext uri="{BB962C8B-B14F-4D97-AF65-F5344CB8AC3E}">
        <p14:creationId xmlns:p14="http://schemas.microsoft.com/office/powerpoint/2010/main" val="4209731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117255A-D151-4175-95C2-DED342D1BACE}" type="slidenum">
              <a:rPr lang="en-US" smtClean="0"/>
              <a:pPr eaLnBrk="1" hangingPunct="1"/>
              <a:t>17</a:t>
            </a:fld>
            <a:endParaRPr lang="en-US" smtClean="0"/>
          </a:p>
        </p:txBody>
      </p:sp>
    </p:spTree>
    <p:extLst>
      <p:ext uri="{BB962C8B-B14F-4D97-AF65-F5344CB8AC3E}">
        <p14:creationId xmlns:p14="http://schemas.microsoft.com/office/powerpoint/2010/main" val="3946725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117255A-D151-4175-95C2-DED342D1BACE}" type="slidenum">
              <a:rPr lang="en-US" smtClean="0"/>
              <a:pPr eaLnBrk="1" hangingPunct="1"/>
              <a:t>18</a:t>
            </a:fld>
            <a:endParaRPr lang="en-US" smtClean="0"/>
          </a:p>
        </p:txBody>
      </p:sp>
    </p:spTree>
    <p:extLst>
      <p:ext uri="{BB962C8B-B14F-4D97-AF65-F5344CB8AC3E}">
        <p14:creationId xmlns:p14="http://schemas.microsoft.com/office/powerpoint/2010/main" val="3410502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117255A-D151-4175-95C2-DED342D1BACE}" type="slidenum">
              <a:rPr lang="en-US" smtClean="0"/>
              <a:pPr eaLnBrk="1" hangingPunct="1"/>
              <a:t>19</a:t>
            </a:fld>
            <a:endParaRPr lang="en-US" smtClean="0"/>
          </a:p>
        </p:txBody>
      </p:sp>
    </p:spTree>
    <p:extLst>
      <p:ext uri="{BB962C8B-B14F-4D97-AF65-F5344CB8AC3E}">
        <p14:creationId xmlns:p14="http://schemas.microsoft.com/office/powerpoint/2010/main" val="1513543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1E21B00-A18B-4949-9153-C9C846A52E19}" type="slidenum">
              <a:rPr lang="en-US" smtClean="0"/>
              <a:pPr eaLnBrk="1" hangingPunct="1"/>
              <a:t>2</a:t>
            </a:fld>
            <a:endParaRPr lang="en-US" smtClean="0"/>
          </a:p>
        </p:txBody>
      </p:sp>
    </p:spTree>
    <p:extLst>
      <p:ext uri="{BB962C8B-B14F-4D97-AF65-F5344CB8AC3E}">
        <p14:creationId xmlns:p14="http://schemas.microsoft.com/office/powerpoint/2010/main" val="3129173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117255A-D151-4175-95C2-DED342D1BACE}" type="slidenum">
              <a:rPr lang="en-US" smtClean="0"/>
              <a:pPr eaLnBrk="1" hangingPunct="1"/>
              <a:t>20</a:t>
            </a:fld>
            <a:endParaRPr lang="en-US" smtClean="0"/>
          </a:p>
        </p:txBody>
      </p:sp>
    </p:spTree>
    <p:extLst>
      <p:ext uri="{BB962C8B-B14F-4D97-AF65-F5344CB8AC3E}">
        <p14:creationId xmlns:p14="http://schemas.microsoft.com/office/powerpoint/2010/main" val="3165833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117255A-D151-4175-95C2-DED342D1BACE}" type="slidenum">
              <a:rPr lang="en-US" smtClean="0"/>
              <a:pPr eaLnBrk="1" hangingPunct="1"/>
              <a:t>21</a:t>
            </a:fld>
            <a:endParaRPr lang="en-US" smtClean="0"/>
          </a:p>
        </p:txBody>
      </p:sp>
    </p:spTree>
    <p:extLst>
      <p:ext uri="{BB962C8B-B14F-4D97-AF65-F5344CB8AC3E}">
        <p14:creationId xmlns:p14="http://schemas.microsoft.com/office/powerpoint/2010/main" val="3183108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117255A-D151-4175-95C2-DED342D1BACE}" type="slidenum">
              <a:rPr lang="en-US" smtClean="0"/>
              <a:pPr eaLnBrk="1" hangingPunct="1"/>
              <a:t>22</a:t>
            </a:fld>
            <a:endParaRPr lang="en-US" smtClean="0"/>
          </a:p>
        </p:txBody>
      </p:sp>
    </p:spTree>
    <p:extLst>
      <p:ext uri="{BB962C8B-B14F-4D97-AF65-F5344CB8AC3E}">
        <p14:creationId xmlns:p14="http://schemas.microsoft.com/office/powerpoint/2010/main" val="164950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117255A-D151-4175-95C2-DED342D1BACE}" type="slidenum">
              <a:rPr lang="en-US" smtClean="0"/>
              <a:pPr eaLnBrk="1" hangingPunct="1"/>
              <a:t>23</a:t>
            </a:fld>
            <a:endParaRPr lang="en-US" smtClean="0"/>
          </a:p>
        </p:txBody>
      </p:sp>
    </p:spTree>
    <p:extLst>
      <p:ext uri="{BB962C8B-B14F-4D97-AF65-F5344CB8AC3E}">
        <p14:creationId xmlns:p14="http://schemas.microsoft.com/office/powerpoint/2010/main" val="2165887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117255A-D151-4175-95C2-DED342D1BACE}" type="slidenum">
              <a:rPr lang="en-US" smtClean="0"/>
              <a:pPr eaLnBrk="1" hangingPunct="1"/>
              <a:t>24</a:t>
            </a:fld>
            <a:endParaRPr lang="en-US" smtClean="0"/>
          </a:p>
        </p:txBody>
      </p:sp>
    </p:spTree>
    <p:extLst>
      <p:ext uri="{BB962C8B-B14F-4D97-AF65-F5344CB8AC3E}">
        <p14:creationId xmlns:p14="http://schemas.microsoft.com/office/powerpoint/2010/main" val="295573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45CFBA6-1D9C-4A4D-B97A-904A6138BFB1}" type="slidenum">
              <a:rPr lang="en-US" smtClean="0"/>
              <a:pPr eaLnBrk="1" hangingPunct="1"/>
              <a:t>25</a:t>
            </a:fld>
            <a:endParaRPr lang="en-US" smtClean="0"/>
          </a:p>
        </p:txBody>
      </p:sp>
    </p:spTree>
    <p:extLst>
      <p:ext uri="{BB962C8B-B14F-4D97-AF65-F5344CB8AC3E}">
        <p14:creationId xmlns:p14="http://schemas.microsoft.com/office/powerpoint/2010/main" val="4026531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91BAC49-E1CA-4734-9A0C-7739CB02B0A4}" type="slidenum">
              <a:rPr lang="en-US" smtClean="0"/>
              <a:pPr eaLnBrk="1" hangingPunct="1"/>
              <a:t>3</a:t>
            </a:fld>
            <a:endParaRPr lang="en-US" smtClean="0"/>
          </a:p>
        </p:txBody>
      </p:sp>
    </p:spTree>
    <p:extLst>
      <p:ext uri="{BB962C8B-B14F-4D97-AF65-F5344CB8AC3E}">
        <p14:creationId xmlns:p14="http://schemas.microsoft.com/office/powerpoint/2010/main" val="3101407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117255A-D151-4175-95C2-DED342D1BACE}" type="slidenum">
              <a:rPr lang="en-US" smtClean="0"/>
              <a:pPr eaLnBrk="1" hangingPunct="1"/>
              <a:t>4</a:t>
            </a:fld>
            <a:endParaRPr lang="en-US" smtClean="0"/>
          </a:p>
        </p:txBody>
      </p:sp>
    </p:spTree>
    <p:extLst>
      <p:ext uri="{BB962C8B-B14F-4D97-AF65-F5344CB8AC3E}">
        <p14:creationId xmlns:p14="http://schemas.microsoft.com/office/powerpoint/2010/main" val="2031320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117255A-D151-4175-95C2-DED342D1BACE}" type="slidenum">
              <a:rPr lang="en-US" smtClean="0"/>
              <a:pPr eaLnBrk="1" hangingPunct="1"/>
              <a:t>5</a:t>
            </a:fld>
            <a:endParaRPr lang="en-US" smtClean="0"/>
          </a:p>
        </p:txBody>
      </p:sp>
    </p:spTree>
    <p:extLst>
      <p:ext uri="{BB962C8B-B14F-4D97-AF65-F5344CB8AC3E}">
        <p14:creationId xmlns:p14="http://schemas.microsoft.com/office/powerpoint/2010/main" val="134980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117255A-D151-4175-95C2-DED342D1BACE}" type="slidenum">
              <a:rPr lang="en-US" smtClean="0"/>
              <a:pPr eaLnBrk="1" hangingPunct="1"/>
              <a:t>6</a:t>
            </a:fld>
            <a:endParaRPr lang="en-US" smtClean="0"/>
          </a:p>
        </p:txBody>
      </p:sp>
    </p:spTree>
    <p:extLst>
      <p:ext uri="{BB962C8B-B14F-4D97-AF65-F5344CB8AC3E}">
        <p14:creationId xmlns:p14="http://schemas.microsoft.com/office/powerpoint/2010/main" val="356851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117255A-D151-4175-95C2-DED342D1BACE}" type="slidenum">
              <a:rPr lang="en-US" smtClean="0"/>
              <a:pPr eaLnBrk="1" hangingPunct="1"/>
              <a:t>7</a:t>
            </a:fld>
            <a:endParaRPr lang="en-US" smtClean="0"/>
          </a:p>
        </p:txBody>
      </p:sp>
    </p:spTree>
    <p:extLst>
      <p:ext uri="{BB962C8B-B14F-4D97-AF65-F5344CB8AC3E}">
        <p14:creationId xmlns:p14="http://schemas.microsoft.com/office/powerpoint/2010/main" val="2843040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117255A-D151-4175-95C2-DED342D1BACE}" type="slidenum">
              <a:rPr lang="en-US" smtClean="0"/>
              <a:pPr eaLnBrk="1" hangingPunct="1"/>
              <a:t>8</a:t>
            </a:fld>
            <a:endParaRPr lang="en-US" smtClean="0"/>
          </a:p>
        </p:txBody>
      </p:sp>
    </p:spTree>
    <p:extLst>
      <p:ext uri="{BB962C8B-B14F-4D97-AF65-F5344CB8AC3E}">
        <p14:creationId xmlns:p14="http://schemas.microsoft.com/office/powerpoint/2010/main" val="1244642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117255A-D151-4175-95C2-DED342D1BACE}" type="slidenum">
              <a:rPr lang="en-US" smtClean="0"/>
              <a:pPr eaLnBrk="1" hangingPunct="1"/>
              <a:t>9</a:t>
            </a:fld>
            <a:endParaRPr lang="en-US" smtClean="0"/>
          </a:p>
        </p:txBody>
      </p:sp>
    </p:spTree>
    <p:extLst>
      <p:ext uri="{BB962C8B-B14F-4D97-AF65-F5344CB8AC3E}">
        <p14:creationId xmlns:p14="http://schemas.microsoft.com/office/powerpoint/2010/main" val="4168173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D9858C6-EA24-404F-B38F-E3CD8C7E51C3}" type="datetimeFigureOut">
              <a:rPr lang="en-US"/>
              <a:pPr>
                <a:defRPr/>
              </a:pPr>
              <a:t>1/25/2018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4FFB5E-776D-445E-8D0C-C9E281D0D3D0}" type="slidenum">
              <a:rPr lang="en-US"/>
              <a:pPr>
                <a:defRPr/>
              </a:pPr>
              <a:t>‹#›</a:t>
            </a:fld>
            <a:endParaRPr lang="en-US"/>
          </a:p>
        </p:txBody>
      </p:sp>
    </p:spTree>
    <p:extLst>
      <p:ext uri="{BB962C8B-B14F-4D97-AF65-F5344CB8AC3E}">
        <p14:creationId xmlns:p14="http://schemas.microsoft.com/office/powerpoint/2010/main" val="2779508783"/>
      </p:ext>
    </p:extLst>
  </p:cSld>
  <p:clrMapOvr>
    <a:masterClrMapping/>
  </p:clrMapOvr>
  <p:transition spd="slow">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C8438D-FDAE-49C1-BC13-93959D200300}" type="datetimeFigureOut">
              <a:rPr lang="en-US"/>
              <a:pPr>
                <a:defRPr/>
              </a:pPr>
              <a:t>1/25/2018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E0F3C4-DDBE-4FFA-ABC0-C5EF67068793}" type="slidenum">
              <a:rPr lang="en-US"/>
              <a:pPr>
                <a:defRPr/>
              </a:pPr>
              <a:t>‹#›</a:t>
            </a:fld>
            <a:endParaRPr lang="en-US"/>
          </a:p>
        </p:txBody>
      </p:sp>
    </p:spTree>
    <p:extLst>
      <p:ext uri="{BB962C8B-B14F-4D97-AF65-F5344CB8AC3E}">
        <p14:creationId xmlns:p14="http://schemas.microsoft.com/office/powerpoint/2010/main" val="1734700085"/>
      </p:ext>
    </p:extLst>
  </p:cSld>
  <p:clrMapOvr>
    <a:masterClrMapping/>
  </p:clrMapOvr>
  <p:transition spd="slow">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D234EAF-4751-48F2-BFD7-896851F3B1FB}" type="datetimeFigureOut">
              <a:rPr lang="en-US"/>
              <a:pPr>
                <a:defRPr/>
              </a:pPr>
              <a:t>1/25/2018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0C6008-50ED-4C03-A380-D624C42BBB33}" type="slidenum">
              <a:rPr lang="en-US"/>
              <a:pPr>
                <a:defRPr/>
              </a:pPr>
              <a:t>‹#›</a:t>
            </a:fld>
            <a:endParaRPr lang="en-US"/>
          </a:p>
        </p:txBody>
      </p:sp>
    </p:spTree>
    <p:extLst>
      <p:ext uri="{BB962C8B-B14F-4D97-AF65-F5344CB8AC3E}">
        <p14:creationId xmlns:p14="http://schemas.microsoft.com/office/powerpoint/2010/main" val="88259636"/>
      </p:ext>
    </p:extLst>
  </p:cSld>
  <p:clrMapOvr>
    <a:masterClrMapping/>
  </p:clrMapOvr>
  <p:transition spd="slow">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AEB812-F6C3-4BDC-8789-0FEC4F4BEDD1}" type="datetimeFigureOut">
              <a:rPr lang="en-US"/>
              <a:pPr>
                <a:defRPr/>
              </a:pPr>
              <a:t>1/25/2018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19FF94-DDD6-46FF-B811-17334E5AFD3E}" type="slidenum">
              <a:rPr lang="en-US"/>
              <a:pPr>
                <a:defRPr/>
              </a:pPr>
              <a:t>‹#›</a:t>
            </a:fld>
            <a:endParaRPr lang="en-US"/>
          </a:p>
        </p:txBody>
      </p:sp>
    </p:spTree>
    <p:extLst>
      <p:ext uri="{BB962C8B-B14F-4D97-AF65-F5344CB8AC3E}">
        <p14:creationId xmlns:p14="http://schemas.microsoft.com/office/powerpoint/2010/main" val="1170126298"/>
      </p:ext>
    </p:extLst>
  </p:cSld>
  <p:clrMapOvr>
    <a:masterClrMapping/>
  </p:clrMapOvr>
  <p:transition spd="slow">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DB08CAA-BF54-4950-9F06-D5ABDA4C8B24}" type="datetimeFigureOut">
              <a:rPr lang="en-US"/>
              <a:pPr>
                <a:defRPr/>
              </a:pPr>
              <a:t>1/25/2018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E9C6E7-46EC-4FB9-86D4-FAC8F7B01A5C}" type="slidenum">
              <a:rPr lang="en-US"/>
              <a:pPr>
                <a:defRPr/>
              </a:pPr>
              <a:t>‹#›</a:t>
            </a:fld>
            <a:endParaRPr lang="en-US"/>
          </a:p>
        </p:txBody>
      </p:sp>
    </p:spTree>
    <p:extLst>
      <p:ext uri="{BB962C8B-B14F-4D97-AF65-F5344CB8AC3E}">
        <p14:creationId xmlns:p14="http://schemas.microsoft.com/office/powerpoint/2010/main" val="2778284699"/>
      </p:ext>
    </p:extLst>
  </p:cSld>
  <p:clrMapOvr>
    <a:masterClrMapping/>
  </p:clrMapOvr>
  <p:transition spd="slow">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6125927-EA9E-4EDD-B15C-33F5CC0392DA}" type="datetimeFigureOut">
              <a:rPr lang="en-US"/>
              <a:pPr>
                <a:defRPr/>
              </a:pPr>
              <a:t>1/25/2018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865793-A276-404C-9E83-39A9255AAFB7}" type="slidenum">
              <a:rPr lang="en-US"/>
              <a:pPr>
                <a:defRPr/>
              </a:pPr>
              <a:t>‹#›</a:t>
            </a:fld>
            <a:endParaRPr lang="en-US"/>
          </a:p>
        </p:txBody>
      </p:sp>
    </p:spTree>
    <p:extLst>
      <p:ext uri="{BB962C8B-B14F-4D97-AF65-F5344CB8AC3E}">
        <p14:creationId xmlns:p14="http://schemas.microsoft.com/office/powerpoint/2010/main" val="3333024159"/>
      </p:ext>
    </p:extLst>
  </p:cSld>
  <p:clrMapOvr>
    <a:masterClrMapping/>
  </p:clrMapOvr>
  <p:transition spd="slow">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0BD8987-414B-4B21-8C2C-9F2D49FC0FDF}" type="datetimeFigureOut">
              <a:rPr lang="en-US"/>
              <a:pPr>
                <a:defRPr/>
              </a:pPr>
              <a:t>1/25/2018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B8980D0-96CE-47F8-A429-3BCB5F6B6602}" type="slidenum">
              <a:rPr lang="en-US"/>
              <a:pPr>
                <a:defRPr/>
              </a:pPr>
              <a:t>‹#›</a:t>
            </a:fld>
            <a:endParaRPr lang="en-US"/>
          </a:p>
        </p:txBody>
      </p:sp>
    </p:spTree>
    <p:extLst>
      <p:ext uri="{BB962C8B-B14F-4D97-AF65-F5344CB8AC3E}">
        <p14:creationId xmlns:p14="http://schemas.microsoft.com/office/powerpoint/2010/main" val="547360557"/>
      </p:ext>
    </p:extLst>
  </p:cSld>
  <p:clrMapOvr>
    <a:masterClrMapping/>
  </p:clrMapOvr>
  <p:transition spd="slow">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BABC5A3-8714-4CD6-B29F-7689923407A3}" type="datetimeFigureOut">
              <a:rPr lang="en-US"/>
              <a:pPr>
                <a:defRPr/>
              </a:pPr>
              <a:t>1/25/2018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4A288CB-2887-42A1-B85A-8109AF8C4C6E}" type="slidenum">
              <a:rPr lang="en-US"/>
              <a:pPr>
                <a:defRPr/>
              </a:pPr>
              <a:t>‹#›</a:t>
            </a:fld>
            <a:endParaRPr lang="en-US"/>
          </a:p>
        </p:txBody>
      </p:sp>
    </p:spTree>
    <p:extLst>
      <p:ext uri="{BB962C8B-B14F-4D97-AF65-F5344CB8AC3E}">
        <p14:creationId xmlns:p14="http://schemas.microsoft.com/office/powerpoint/2010/main" val="3219341362"/>
      </p:ext>
    </p:extLst>
  </p:cSld>
  <p:clrMapOvr>
    <a:masterClrMapping/>
  </p:clrMapOvr>
  <p:transition spd="slow">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22817CA-F384-4639-95F0-E441A29B5706}" type="datetimeFigureOut">
              <a:rPr lang="en-US"/>
              <a:pPr>
                <a:defRPr/>
              </a:pPr>
              <a:t>1/25/2018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D79C601-A373-4CED-9CA8-BB2ACC725132}" type="slidenum">
              <a:rPr lang="en-US"/>
              <a:pPr>
                <a:defRPr/>
              </a:pPr>
              <a:t>‹#›</a:t>
            </a:fld>
            <a:endParaRPr lang="en-US"/>
          </a:p>
        </p:txBody>
      </p:sp>
    </p:spTree>
    <p:extLst>
      <p:ext uri="{BB962C8B-B14F-4D97-AF65-F5344CB8AC3E}">
        <p14:creationId xmlns:p14="http://schemas.microsoft.com/office/powerpoint/2010/main" val="3587080707"/>
      </p:ext>
    </p:extLst>
  </p:cSld>
  <p:clrMapOvr>
    <a:masterClrMapping/>
  </p:clrMapOvr>
  <p:transition spd="slow">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E27FD6F-5C12-400F-B1B5-575CC091CD7F}" type="datetimeFigureOut">
              <a:rPr lang="en-US"/>
              <a:pPr>
                <a:defRPr/>
              </a:pPr>
              <a:t>1/25/2018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63B55C-92C9-4AE9-8C3C-285A2F2ED43D}" type="slidenum">
              <a:rPr lang="en-US"/>
              <a:pPr>
                <a:defRPr/>
              </a:pPr>
              <a:t>‹#›</a:t>
            </a:fld>
            <a:endParaRPr lang="en-US"/>
          </a:p>
        </p:txBody>
      </p:sp>
    </p:spTree>
    <p:extLst>
      <p:ext uri="{BB962C8B-B14F-4D97-AF65-F5344CB8AC3E}">
        <p14:creationId xmlns:p14="http://schemas.microsoft.com/office/powerpoint/2010/main" val="3184123072"/>
      </p:ext>
    </p:extLst>
  </p:cSld>
  <p:clrMapOvr>
    <a:masterClrMapping/>
  </p:clrMapOvr>
  <p:transition spd="slow">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FF0880C-4B88-4070-9283-3D5F5D73ED61}" type="datetimeFigureOut">
              <a:rPr lang="en-US"/>
              <a:pPr>
                <a:defRPr/>
              </a:pPr>
              <a:t>1/25/2018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DB7D206-6187-46BE-9A8E-5F27CCFDA392}" type="slidenum">
              <a:rPr lang="en-US"/>
              <a:pPr>
                <a:defRPr/>
              </a:pPr>
              <a:t>‹#›</a:t>
            </a:fld>
            <a:endParaRPr lang="en-US"/>
          </a:p>
        </p:txBody>
      </p:sp>
    </p:spTree>
    <p:extLst>
      <p:ext uri="{BB962C8B-B14F-4D97-AF65-F5344CB8AC3E}">
        <p14:creationId xmlns:p14="http://schemas.microsoft.com/office/powerpoint/2010/main" val="3643347820"/>
      </p:ext>
    </p:extLst>
  </p:cSld>
  <p:clrMapOvr>
    <a:masterClrMapping/>
  </p:clrMapOvr>
  <p:transition spd="slow">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5000"/>
            <a:lum/>
          </a:blip>
          <a:srcRect/>
          <a:stretch>
            <a:fillRect t="-43000" b="-43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76B15D0-78D6-4431-B5A6-910E0A17123F}" type="datetimeFigureOut">
              <a:rPr lang="en-US"/>
              <a:pPr>
                <a:defRPr/>
              </a:pPr>
              <a:t>1/25/2018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E20B14A-D679-46CC-8E4B-4B6B3FF525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u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hyperlink" Target="mailto:Holly.virnoche@cuw.edu" TargetMode="External"/><Relationship Id="rId3" Type="http://schemas.openxmlformats.org/officeDocument/2006/relationships/image" Target="../media/image4.png"/><Relationship Id="rId7" Type="http://schemas.openxmlformats.org/officeDocument/2006/relationships/hyperlink" Target="mailto:Tanisha.kirkwood@cuw.edu"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mailto:jonathan.tempesta@cuw.edu"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ays_Blue-solid.png"/>
          <p:cNvPicPr>
            <a:picLocks noChangeAspect="1"/>
          </p:cNvPicPr>
          <p:nvPr/>
        </p:nvPicPr>
        <p:blipFill>
          <a:blip r:embed="rId3" cstate="print"/>
          <a:stretch>
            <a:fillRect/>
          </a:stretch>
        </p:blipFill>
        <p:spPr>
          <a:xfrm>
            <a:off x="0" y="0"/>
            <a:ext cx="9144000" cy="6858000"/>
          </a:xfrm>
          <a:prstGeom prst="rect">
            <a:avLst/>
          </a:prstGeom>
          <a:solidFill>
            <a:schemeClr val="tx2">
              <a:lumMod val="75000"/>
            </a:schemeClr>
          </a:solidFill>
          <a:ln>
            <a:noFill/>
          </a:ln>
        </p:spPr>
      </p:pic>
      <p:pic>
        <p:nvPicPr>
          <p:cNvPr id="2051" name="Picture 8" descr="CUW_horizonalcenter_TAG.t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3550" y="1371600"/>
            <a:ext cx="6038850" cy="1444625"/>
          </a:xfrm>
          <a:prstGeom prst="rect">
            <a:avLst/>
          </a:prstGeom>
          <a:solidFill>
            <a:schemeClr val="tx2">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2" name="TextBox 9"/>
          <p:cNvSpPr txBox="1">
            <a:spLocks noChangeArrowheads="1"/>
          </p:cNvSpPr>
          <p:nvPr/>
        </p:nvSpPr>
        <p:spPr bwMode="auto">
          <a:xfrm>
            <a:off x="1295400" y="4114800"/>
            <a:ext cx="7391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dirty="0" smtClean="0">
                <a:solidFill>
                  <a:srgbClr val="FFC000"/>
                </a:solidFill>
                <a:latin typeface="Calibri" pitchFamily="34" charset="0"/>
              </a:rPr>
              <a:t>Graduate Teacher Certification Program:  Clinical Hours  </a:t>
            </a:r>
            <a:endParaRPr lang="en-US" sz="3200" dirty="0">
              <a:solidFill>
                <a:srgbClr val="FFC000"/>
              </a:solidFill>
              <a:latin typeface="Calibri" pitchFamily="34" charset="0"/>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5715000"/>
            <a:ext cx="9144000" cy="1143000"/>
          </a:xfrm>
          <a:prstGeom prst="rect">
            <a:avLst/>
          </a:prstGeom>
          <a:solidFill>
            <a:srgbClr val="FAA6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5596"/>
              </a:solidFill>
            </a:endParaRPr>
          </a:p>
        </p:txBody>
      </p:sp>
      <p:pic>
        <p:nvPicPr>
          <p:cNvPr id="5123" name="Picture 5" descr="CUW_HorizontalFlushLeft.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5943600"/>
            <a:ext cx="3352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7" descr="CUW_CMYK_REV_TAG-fblue.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197600"/>
            <a:ext cx="26670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itle 1"/>
          <p:cNvSpPr>
            <a:spLocks noGrp="1"/>
          </p:cNvSpPr>
          <p:nvPr>
            <p:ph type="title"/>
          </p:nvPr>
        </p:nvSpPr>
        <p:spPr/>
        <p:txBody>
          <a:bodyPr/>
          <a:lstStyle/>
          <a:p>
            <a:r>
              <a:rPr lang="en-US" sz="2400" b="1" u="sng" dirty="0" smtClean="0">
                <a:latin typeface="Calibri" pitchFamily="34" charset="0"/>
                <a:cs typeface="Arial" charset="0"/>
              </a:rPr>
              <a:t>CUW Standards for Teacher Development Cont.</a:t>
            </a:r>
          </a:p>
        </p:txBody>
      </p:sp>
      <p:sp>
        <p:nvSpPr>
          <p:cNvPr id="3" name="Content Placeholder 2"/>
          <p:cNvSpPr>
            <a:spLocks noGrp="1"/>
          </p:cNvSpPr>
          <p:nvPr>
            <p:ph idx="1"/>
          </p:nvPr>
        </p:nvSpPr>
        <p:spPr>
          <a:xfrm>
            <a:off x="533400" y="1219200"/>
            <a:ext cx="8229600" cy="4495800"/>
          </a:xfrm>
        </p:spPr>
        <p:txBody>
          <a:bodyPr/>
          <a:lstStyle/>
          <a:p>
            <a:r>
              <a:rPr lang="en-US" sz="2000" b="1" dirty="0" smtClean="0">
                <a:latin typeface="Calibri" pitchFamily="34" charset="0"/>
                <a:cs typeface="Arial" pitchFamily="34" charset="0"/>
              </a:rPr>
              <a:t>Subject Matter Competency:  </a:t>
            </a:r>
            <a:r>
              <a:rPr lang="en-US" sz="2000" dirty="0" smtClean="0">
                <a:latin typeface="Calibri" pitchFamily="34" charset="0"/>
                <a:cs typeface="Arial" pitchFamily="34" charset="0"/>
              </a:rPr>
              <a:t>The teacher understands the central concepts, tools of inquiry, and structures of the discipline(s) he or she teaches and can create learning experiences that make these aspects of the subject matter meaningful for the students</a:t>
            </a:r>
          </a:p>
          <a:p>
            <a:pPr>
              <a:buNone/>
            </a:pPr>
            <a:endParaRPr lang="en-US" sz="2000" dirty="0" smtClean="0">
              <a:latin typeface="Calibri" pitchFamily="34" charset="0"/>
              <a:cs typeface="Arial" pitchFamily="34" charset="0"/>
            </a:endParaRPr>
          </a:p>
          <a:p>
            <a:pPr lvl="0"/>
            <a:r>
              <a:rPr lang="en-US" sz="2000" b="1" dirty="0" smtClean="0">
                <a:latin typeface="Calibri" pitchFamily="34" charset="0"/>
                <a:cs typeface="Arial" pitchFamily="34" charset="0"/>
              </a:rPr>
              <a:t>Student Growth and Development: </a:t>
            </a:r>
            <a:r>
              <a:rPr lang="en-US" sz="2000" dirty="0" smtClean="0">
                <a:latin typeface="Calibri" pitchFamily="34" charset="0"/>
                <a:cs typeface="Arial" pitchFamily="34" charset="0"/>
              </a:rPr>
              <a:t>The teacher understands how children learn and develop, and can provide learning opportunities that support their intellectual, social, and personal development.</a:t>
            </a:r>
          </a:p>
          <a:p>
            <a:pPr marL="0" lvl="0" indent="0">
              <a:buNone/>
            </a:pPr>
            <a:endParaRPr lang="en-US" sz="2000" dirty="0" smtClean="0">
              <a:latin typeface="Calibri" pitchFamily="34" charset="0"/>
              <a:cs typeface="Arial" pitchFamily="34" charset="0"/>
            </a:endParaRPr>
          </a:p>
          <a:p>
            <a:r>
              <a:rPr lang="en-US" sz="2000" b="1" dirty="0">
                <a:latin typeface="Calibri" pitchFamily="34" charset="0"/>
                <a:cs typeface="Arial" pitchFamily="34" charset="0"/>
              </a:rPr>
              <a:t>Knowledge of Diverse Learners: </a:t>
            </a:r>
            <a:r>
              <a:rPr lang="en-US" sz="2000" dirty="0">
                <a:latin typeface="Calibri" pitchFamily="34" charset="0"/>
                <a:cs typeface="Arial" pitchFamily="34" charset="0"/>
              </a:rPr>
              <a:t>The teacher understands how students differ in approaches to learning and creates instructional opportunities that are adapted to diverse learners.</a:t>
            </a:r>
          </a:p>
          <a:p>
            <a:pPr lvl="0"/>
            <a:endParaRPr lang="en-US" sz="2000" dirty="0" smtClean="0">
              <a:latin typeface="Calibri" pitchFamily="34" charset="0"/>
              <a:cs typeface="Arial" pitchFamily="34" charset="0"/>
            </a:endParaRPr>
          </a:p>
          <a:p>
            <a:pPr>
              <a:buNone/>
            </a:pPr>
            <a:r>
              <a:rPr lang="en-US" sz="6000" dirty="0" smtClean="0"/>
              <a:t> </a:t>
            </a:r>
          </a:p>
          <a:p>
            <a:pPr>
              <a:buNone/>
            </a:pPr>
            <a:endParaRPr lang="en-US" sz="6000" dirty="0" smtClean="0"/>
          </a:p>
          <a:p>
            <a:pPr marL="400050" lvl="1" indent="0">
              <a:buNone/>
              <a:defRPr/>
            </a:pPr>
            <a:endParaRPr lang="en-US" sz="2400" dirty="0">
              <a:latin typeface="Arial" pitchFamily="34" charset="0"/>
              <a:cs typeface="Arial" pitchFamily="34" charset="0"/>
            </a:endParaRP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5715000"/>
            <a:ext cx="9144000" cy="1143000"/>
          </a:xfrm>
          <a:prstGeom prst="rect">
            <a:avLst/>
          </a:prstGeom>
          <a:solidFill>
            <a:srgbClr val="FAA6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5596"/>
              </a:solidFill>
            </a:endParaRPr>
          </a:p>
        </p:txBody>
      </p:sp>
      <p:pic>
        <p:nvPicPr>
          <p:cNvPr id="5123" name="Picture 5" descr="CUW_HorizontalFlushLeft.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5943600"/>
            <a:ext cx="3352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7" descr="CUW_CMYK_REV_TAG-fblue.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197600"/>
            <a:ext cx="26670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itle 1"/>
          <p:cNvSpPr>
            <a:spLocks noGrp="1"/>
          </p:cNvSpPr>
          <p:nvPr>
            <p:ph type="title"/>
          </p:nvPr>
        </p:nvSpPr>
        <p:spPr/>
        <p:txBody>
          <a:bodyPr/>
          <a:lstStyle/>
          <a:p>
            <a:r>
              <a:rPr lang="en-US" sz="2400" b="1" u="sng" dirty="0" smtClean="0">
                <a:latin typeface="Calibri" pitchFamily="34" charset="0"/>
                <a:cs typeface="Arial" charset="0"/>
              </a:rPr>
              <a:t>CUW Standards for Teacher Development Cont.</a:t>
            </a:r>
          </a:p>
        </p:txBody>
      </p:sp>
      <p:sp>
        <p:nvSpPr>
          <p:cNvPr id="3" name="Content Placeholder 2"/>
          <p:cNvSpPr>
            <a:spLocks noGrp="1"/>
          </p:cNvSpPr>
          <p:nvPr>
            <p:ph idx="1"/>
          </p:nvPr>
        </p:nvSpPr>
        <p:spPr>
          <a:xfrm>
            <a:off x="533400" y="1219200"/>
            <a:ext cx="8229600" cy="4495800"/>
          </a:xfrm>
        </p:spPr>
        <p:txBody>
          <a:bodyPr/>
          <a:lstStyle/>
          <a:p>
            <a:pPr lvl="0"/>
            <a:r>
              <a:rPr lang="en-US" sz="2000" b="1" dirty="0" smtClean="0">
                <a:latin typeface="Calibri" pitchFamily="34" charset="0"/>
                <a:cs typeface="Arial" pitchFamily="34" charset="0"/>
              </a:rPr>
              <a:t>Instructional Strategies: </a:t>
            </a:r>
            <a:r>
              <a:rPr lang="en-US" sz="2000" dirty="0" smtClean="0">
                <a:latin typeface="Calibri" pitchFamily="34" charset="0"/>
                <a:cs typeface="Arial" pitchFamily="34" charset="0"/>
              </a:rPr>
              <a:t>The teacher understands and uses a variety of instructional strategies to encourage students’ development of critical thinking, problem solving, and performance skills.</a:t>
            </a:r>
          </a:p>
          <a:p>
            <a:pPr lvl="0"/>
            <a:endParaRPr lang="en-US" sz="2000" dirty="0" smtClean="0">
              <a:latin typeface="Calibri" pitchFamily="34" charset="0"/>
              <a:cs typeface="Arial" pitchFamily="34" charset="0"/>
            </a:endParaRPr>
          </a:p>
          <a:p>
            <a:pPr lvl="0"/>
            <a:r>
              <a:rPr lang="en-US" sz="2000" b="1" dirty="0">
                <a:latin typeface="Calibri" pitchFamily="34" charset="0"/>
                <a:cs typeface="Arial" pitchFamily="34" charset="0"/>
              </a:rPr>
              <a:t>Classroom Management: </a:t>
            </a:r>
            <a:r>
              <a:rPr lang="en-US" sz="2000" dirty="0">
                <a:latin typeface="Calibri" pitchFamily="34" charset="0"/>
                <a:cs typeface="Arial" pitchFamily="34" charset="0"/>
              </a:rPr>
              <a:t>The teacher uses an understanding of individual and group motivation and behavior to create a learning environment that encourages positive social interaction, active engagement in learning, and self-motivation.</a:t>
            </a:r>
          </a:p>
          <a:p>
            <a:pPr>
              <a:buNone/>
            </a:pPr>
            <a:r>
              <a:rPr lang="en-US" sz="2000" dirty="0">
                <a:latin typeface="Calibri" pitchFamily="34" charset="0"/>
                <a:cs typeface="Arial" pitchFamily="34" charset="0"/>
              </a:rPr>
              <a:t>	</a:t>
            </a:r>
          </a:p>
          <a:p>
            <a:pPr lvl="0"/>
            <a:r>
              <a:rPr lang="en-US" sz="2000" b="1" dirty="0">
                <a:latin typeface="Calibri" pitchFamily="34" charset="0"/>
                <a:cs typeface="Arial" pitchFamily="34" charset="0"/>
              </a:rPr>
              <a:t>Communication Techniques/Technology: </a:t>
            </a:r>
            <a:r>
              <a:rPr lang="en-US" sz="2000" dirty="0">
                <a:latin typeface="Calibri" pitchFamily="34" charset="0"/>
                <a:cs typeface="Arial" pitchFamily="34" charset="0"/>
              </a:rPr>
              <a:t>The teacher uses knowledge of effective verbal, nonverbal, and media communication techniques to foster active inquiry, collaboration, and supportive interaction in the classroom.</a:t>
            </a:r>
          </a:p>
          <a:p>
            <a:pPr lvl="0"/>
            <a:endParaRPr lang="en-US" sz="2000" dirty="0" smtClean="0">
              <a:latin typeface="Calibri" pitchFamily="34" charset="0"/>
              <a:cs typeface="Arial" pitchFamily="34" charset="0"/>
            </a:endParaRPr>
          </a:p>
          <a:p>
            <a:pPr>
              <a:buNone/>
            </a:pPr>
            <a:endParaRPr lang="en-US" sz="2400" dirty="0" smtClean="0">
              <a:latin typeface="Calibri" pitchFamily="34" charset="0"/>
              <a:cs typeface="Arial" pitchFamily="34" charset="0"/>
            </a:endParaRPr>
          </a:p>
          <a:p>
            <a:pPr>
              <a:buNone/>
            </a:pPr>
            <a:endParaRPr lang="en-US" sz="6000" dirty="0" smtClean="0"/>
          </a:p>
          <a:p>
            <a:pPr>
              <a:buNone/>
            </a:pPr>
            <a:endParaRPr lang="en-US" sz="6000" dirty="0" smtClean="0"/>
          </a:p>
          <a:p>
            <a:pPr marL="400050" lvl="1" indent="0">
              <a:buNone/>
              <a:defRPr/>
            </a:pPr>
            <a:endParaRPr lang="en-US" sz="2400" dirty="0">
              <a:latin typeface="Arial" pitchFamily="34" charset="0"/>
              <a:cs typeface="Arial" pitchFamily="34" charset="0"/>
            </a:endParaRP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5715000"/>
            <a:ext cx="9144000" cy="1143000"/>
          </a:xfrm>
          <a:prstGeom prst="rect">
            <a:avLst/>
          </a:prstGeom>
          <a:solidFill>
            <a:srgbClr val="FAA6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5596"/>
              </a:solidFill>
            </a:endParaRPr>
          </a:p>
        </p:txBody>
      </p:sp>
      <p:pic>
        <p:nvPicPr>
          <p:cNvPr id="5123" name="Picture 5" descr="CUW_HorizontalFlushLeft.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5943600"/>
            <a:ext cx="3352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7" descr="CUW_CMYK_REV_TAG-fblue.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197600"/>
            <a:ext cx="26670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itle 1"/>
          <p:cNvSpPr>
            <a:spLocks noGrp="1"/>
          </p:cNvSpPr>
          <p:nvPr>
            <p:ph type="title"/>
          </p:nvPr>
        </p:nvSpPr>
        <p:spPr/>
        <p:txBody>
          <a:bodyPr/>
          <a:lstStyle/>
          <a:p>
            <a:r>
              <a:rPr lang="en-US" sz="2400" b="1" u="sng" dirty="0" smtClean="0">
                <a:latin typeface="Calibri" pitchFamily="34" charset="0"/>
                <a:cs typeface="Arial" charset="0"/>
              </a:rPr>
              <a:t>CUW Standards for Teacher Development Cont.</a:t>
            </a:r>
          </a:p>
        </p:txBody>
      </p:sp>
      <p:sp>
        <p:nvSpPr>
          <p:cNvPr id="3" name="Content Placeholder 2"/>
          <p:cNvSpPr>
            <a:spLocks noGrp="1"/>
          </p:cNvSpPr>
          <p:nvPr>
            <p:ph idx="1"/>
          </p:nvPr>
        </p:nvSpPr>
        <p:spPr>
          <a:xfrm>
            <a:off x="533400" y="1219200"/>
            <a:ext cx="8229600" cy="4495800"/>
          </a:xfrm>
        </p:spPr>
        <p:txBody>
          <a:bodyPr/>
          <a:lstStyle/>
          <a:p>
            <a:pPr lvl="0"/>
            <a:r>
              <a:rPr lang="en-US" sz="2000" b="1" dirty="0">
                <a:latin typeface="Calibri" pitchFamily="34" charset="0"/>
                <a:cs typeface="Arial" pitchFamily="34" charset="0"/>
              </a:rPr>
              <a:t>Instructional Planning:</a:t>
            </a:r>
            <a:r>
              <a:rPr lang="en-US" sz="2000" dirty="0">
                <a:latin typeface="Calibri" pitchFamily="34" charset="0"/>
                <a:cs typeface="Arial" pitchFamily="34" charset="0"/>
              </a:rPr>
              <a:t> The teacher plans instruction based upon knowledge of subject matter, students, the community, and curriculum goals.</a:t>
            </a:r>
          </a:p>
          <a:p>
            <a:pPr>
              <a:buNone/>
            </a:pPr>
            <a:endParaRPr lang="en-US" sz="2000" dirty="0">
              <a:latin typeface="Calibri" pitchFamily="34" charset="0"/>
              <a:cs typeface="Arial" pitchFamily="34" charset="0"/>
            </a:endParaRPr>
          </a:p>
          <a:p>
            <a:pPr lvl="0"/>
            <a:r>
              <a:rPr lang="en-US" sz="2000" b="1" dirty="0">
                <a:latin typeface="Calibri" pitchFamily="34" charset="0"/>
                <a:cs typeface="Arial" pitchFamily="34" charset="0"/>
              </a:rPr>
              <a:t>Assessment Strategies: </a:t>
            </a:r>
            <a:r>
              <a:rPr lang="en-US" sz="2000" dirty="0">
                <a:latin typeface="Calibri" pitchFamily="34" charset="0"/>
                <a:cs typeface="Arial" pitchFamily="34" charset="0"/>
              </a:rPr>
              <a:t>The teacher understands and uses formal and informal assessment strategies to evaluate and ensure the continuous intellectual, social, and physical development of the learners.</a:t>
            </a:r>
          </a:p>
          <a:p>
            <a:pPr>
              <a:buNone/>
            </a:pPr>
            <a:endParaRPr lang="en-US" sz="2400" dirty="0" smtClean="0">
              <a:latin typeface="Calibri" pitchFamily="34" charset="0"/>
              <a:cs typeface="Arial" pitchFamily="34" charset="0"/>
            </a:endParaRPr>
          </a:p>
          <a:p>
            <a:r>
              <a:rPr lang="en-US" sz="2000" b="1" dirty="0">
                <a:latin typeface="Calibri" pitchFamily="34" charset="0"/>
                <a:cs typeface="Arial" pitchFamily="34" charset="0"/>
              </a:rPr>
              <a:t>Reflective Practitioner:</a:t>
            </a:r>
            <a:r>
              <a:rPr lang="en-US" sz="2000" dirty="0">
                <a:latin typeface="Calibri" pitchFamily="34" charset="0"/>
                <a:cs typeface="Arial" pitchFamily="34" charset="0"/>
              </a:rPr>
              <a:t> The teacher is a reflective practitioner who continually evaluates the effects of his/her choices and actions on others (students, parents, and other professionals in the learning community) and who actively seeks out opportunities to grow professionally.</a:t>
            </a:r>
          </a:p>
          <a:p>
            <a:pPr>
              <a:buNone/>
            </a:pPr>
            <a:endParaRPr lang="en-US" sz="2400" dirty="0" smtClean="0">
              <a:latin typeface="Calibri" pitchFamily="34" charset="0"/>
              <a:cs typeface="Arial" pitchFamily="34" charset="0"/>
            </a:endParaRPr>
          </a:p>
          <a:p>
            <a:pPr>
              <a:buNone/>
            </a:pPr>
            <a:endParaRPr lang="en-US" sz="6000" dirty="0" smtClean="0"/>
          </a:p>
          <a:p>
            <a:pPr>
              <a:buNone/>
            </a:pPr>
            <a:endParaRPr lang="en-US" sz="6000" dirty="0" smtClean="0"/>
          </a:p>
          <a:p>
            <a:pPr marL="400050" lvl="1" indent="0">
              <a:buNone/>
              <a:defRPr/>
            </a:pPr>
            <a:endParaRPr lang="en-US" sz="2400" dirty="0">
              <a:latin typeface="Arial" pitchFamily="34" charset="0"/>
              <a:cs typeface="Arial" pitchFamily="34" charset="0"/>
            </a:endParaRP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5715000"/>
            <a:ext cx="9144000" cy="1143000"/>
          </a:xfrm>
          <a:prstGeom prst="rect">
            <a:avLst/>
          </a:prstGeom>
          <a:solidFill>
            <a:srgbClr val="FAA6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5596"/>
              </a:solidFill>
            </a:endParaRPr>
          </a:p>
        </p:txBody>
      </p:sp>
      <p:pic>
        <p:nvPicPr>
          <p:cNvPr id="5123" name="Picture 5" descr="CUW_HorizontalFlushLeft.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5943600"/>
            <a:ext cx="3352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7" descr="CUW_CMYK_REV_TAG-fblue.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197600"/>
            <a:ext cx="26670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itle 1"/>
          <p:cNvSpPr>
            <a:spLocks noGrp="1"/>
          </p:cNvSpPr>
          <p:nvPr>
            <p:ph type="title"/>
          </p:nvPr>
        </p:nvSpPr>
        <p:spPr/>
        <p:txBody>
          <a:bodyPr/>
          <a:lstStyle/>
          <a:p>
            <a:r>
              <a:rPr lang="en-US" sz="2400" b="1" u="sng" dirty="0" smtClean="0">
                <a:latin typeface="Calibri" pitchFamily="34" charset="0"/>
                <a:cs typeface="Arial" charset="0"/>
              </a:rPr>
              <a:t>CUW Standards for Teacher Development Cont.</a:t>
            </a:r>
          </a:p>
        </p:txBody>
      </p:sp>
      <p:sp>
        <p:nvSpPr>
          <p:cNvPr id="3" name="Content Placeholder 2"/>
          <p:cNvSpPr>
            <a:spLocks noGrp="1"/>
          </p:cNvSpPr>
          <p:nvPr>
            <p:ph idx="1"/>
          </p:nvPr>
        </p:nvSpPr>
        <p:spPr>
          <a:xfrm>
            <a:off x="533400" y="1219200"/>
            <a:ext cx="8229600" cy="4495800"/>
          </a:xfrm>
        </p:spPr>
        <p:txBody>
          <a:bodyPr/>
          <a:lstStyle/>
          <a:p>
            <a:pPr lvl="0"/>
            <a:r>
              <a:rPr lang="en-US" sz="2000" b="1" dirty="0">
                <a:latin typeface="Calibri" pitchFamily="34" charset="0"/>
                <a:cs typeface="Arial" pitchFamily="34" charset="0"/>
              </a:rPr>
              <a:t>Positive Relationships: </a:t>
            </a:r>
            <a:r>
              <a:rPr lang="en-US" sz="2000" dirty="0">
                <a:latin typeface="Calibri" pitchFamily="34" charset="0"/>
                <a:cs typeface="Arial" pitchFamily="34" charset="0"/>
              </a:rPr>
              <a:t>The teacher fosters relationships with school colleagues, parents, and agencies in the larger community to support students’ learning and well-being.</a:t>
            </a:r>
          </a:p>
          <a:p>
            <a:pPr>
              <a:buNone/>
            </a:pPr>
            <a:endParaRPr lang="en-US" sz="2000" dirty="0" smtClean="0">
              <a:latin typeface="Calibri" pitchFamily="34" charset="0"/>
              <a:cs typeface="Arial" pitchFamily="34" charset="0"/>
            </a:endParaRPr>
          </a:p>
          <a:p>
            <a:pPr lvl="0">
              <a:buFont typeface="Arial" pitchFamily="34" charset="0"/>
              <a:buChar char="•"/>
            </a:pPr>
            <a:r>
              <a:rPr lang="en-US" sz="2000" b="1" dirty="0">
                <a:latin typeface="Calibri" pitchFamily="34" charset="0"/>
                <a:cs typeface="Arial" pitchFamily="34" charset="0"/>
              </a:rPr>
              <a:t>Character-Faith Development: </a:t>
            </a:r>
            <a:r>
              <a:rPr lang="en-US" sz="2000" dirty="0">
                <a:latin typeface="Calibri" pitchFamily="34" charset="0"/>
                <a:cs typeface="Arial" pitchFamily="34" charset="0"/>
              </a:rPr>
              <a:t>The educational professional models Christian servant leadership through consistent, moral and ethical behaviors and, by example, inspires others to do likewise in their personal, professional and community life.</a:t>
            </a:r>
          </a:p>
          <a:p>
            <a:pPr>
              <a:buNone/>
            </a:pPr>
            <a:endParaRPr lang="en-US" sz="2400" dirty="0" smtClean="0">
              <a:latin typeface="Calibri" pitchFamily="34" charset="0"/>
              <a:cs typeface="Arial" pitchFamily="34" charset="0"/>
            </a:endParaRPr>
          </a:p>
          <a:p>
            <a:pPr>
              <a:buNone/>
            </a:pPr>
            <a:endParaRPr lang="en-US" sz="6000" dirty="0" smtClean="0"/>
          </a:p>
          <a:p>
            <a:pPr>
              <a:buNone/>
            </a:pPr>
            <a:endParaRPr lang="en-US" sz="6000" dirty="0" smtClean="0"/>
          </a:p>
          <a:p>
            <a:pPr marL="400050" lvl="1" indent="0">
              <a:buNone/>
              <a:defRPr/>
            </a:pPr>
            <a:endParaRPr lang="en-US" sz="2400" dirty="0">
              <a:latin typeface="Arial" pitchFamily="34" charset="0"/>
              <a:cs typeface="Arial" pitchFamily="34" charset="0"/>
            </a:endParaRP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5715000"/>
            <a:ext cx="9144000" cy="1143000"/>
          </a:xfrm>
          <a:prstGeom prst="rect">
            <a:avLst/>
          </a:prstGeom>
          <a:solidFill>
            <a:srgbClr val="FAA6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5596"/>
              </a:solidFill>
            </a:endParaRPr>
          </a:p>
        </p:txBody>
      </p:sp>
      <p:pic>
        <p:nvPicPr>
          <p:cNvPr id="5123" name="Picture 5" descr="CUW_HorizontalFlushLeft.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5943600"/>
            <a:ext cx="3352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7" descr="CUW_CMYK_REV_TAG-fblue.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197600"/>
            <a:ext cx="26670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itle 1"/>
          <p:cNvSpPr>
            <a:spLocks noGrp="1"/>
          </p:cNvSpPr>
          <p:nvPr>
            <p:ph type="title"/>
          </p:nvPr>
        </p:nvSpPr>
        <p:spPr/>
        <p:txBody>
          <a:bodyPr/>
          <a:lstStyle/>
          <a:p>
            <a:r>
              <a:rPr lang="en-US" sz="2400" b="1" u="sng" dirty="0" smtClean="0">
                <a:latin typeface="Calibri" pitchFamily="34" charset="0"/>
                <a:cs typeface="Arial" charset="0"/>
              </a:rPr>
              <a:t>Student Reflection</a:t>
            </a:r>
          </a:p>
        </p:txBody>
      </p:sp>
      <p:sp>
        <p:nvSpPr>
          <p:cNvPr id="3" name="Content Placeholder 2"/>
          <p:cNvSpPr>
            <a:spLocks noGrp="1"/>
          </p:cNvSpPr>
          <p:nvPr>
            <p:ph idx="1"/>
          </p:nvPr>
        </p:nvSpPr>
        <p:spPr>
          <a:xfrm>
            <a:off x="533400" y="1219200"/>
            <a:ext cx="8229600" cy="4495800"/>
          </a:xfrm>
        </p:spPr>
        <p:txBody>
          <a:bodyPr/>
          <a:lstStyle/>
          <a:p>
            <a:pPr lvl="0">
              <a:buFont typeface="Arial" pitchFamily="34" charset="0"/>
              <a:buChar char="•"/>
            </a:pPr>
            <a:r>
              <a:rPr lang="en-US" sz="2000" dirty="0" smtClean="0">
                <a:latin typeface="Calibri" pitchFamily="34" charset="0"/>
                <a:cs typeface="Arial" pitchFamily="34" charset="0"/>
              </a:rPr>
              <a:t>The overall purpose of clinical work is for students to observe best practices and experienced teachers in a real world setting.  Our intention is also for students to have opportunities for interaction and involvement, rather than simply observing in the classroom.</a:t>
            </a:r>
          </a:p>
          <a:p>
            <a:pPr marL="0" lvl="0" indent="0">
              <a:buNone/>
            </a:pPr>
            <a:endParaRPr lang="en-US" sz="2000" dirty="0" smtClean="0">
              <a:latin typeface="Calibri" pitchFamily="34" charset="0"/>
              <a:cs typeface="Arial" pitchFamily="34" charset="0"/>
            </a:endParaRPr>
          </a:p>
          <a:p>
            <a:pPr lvl="0">
              <a:buFont typeface="Arial" pitchFamily="34" charset="0"/>
              <a:buChar char="•"/>
            </a:pPr>
            <a:r>
              <a:rPr lang="en-US" sz="2000" dirty="0" smtClean="0">
                <a:latin typeface="Calibri" pitchFamily="34" charset="0"/>
                <a:cs typeface="Arial" pitchFamily="34" charset="0"/>
              </a:rPr>
              <a:t>In order to reflect upon their clinical experiences, students have written clinical reflections that are tied to their coursework.  In these reflections, students make connections between the theories they have learned in class and their clinical experiences.  </a:t>
            </a:r>
          </a:p>
          <a:p>
            <a:pPr>
              <a:buNone/>
            </a:pPr>
            <a:endParaRPr lang="en-US" sz="2400" dirty="0" smtClean="0">
              <a:latin typeface="Arial" pitchFamily="34" charset="0"/>
              <a:cs typeface="Arial" pitchFamily="34" charset="0"/>
            </a:endParaRPr>
          </a:p>
          <a:p>
            <a:pPr>
              <a:buNone/>
            </a:pPr>
            <a:endParaRPr lang="en-US" sz="6000" dirty="0" smtClean="0"/>
          </a:p>
          <a:p>
            <a:pPr>
              <a:buNone/>
            </a:pPr>
            <a:endParaRPr lang="en-US" sz="6000" dirty="0" smtClean="0"/>
          </a:p>
          <a:p>
            <a:pPr marL="400050" lvl="1" indent="0">
              <a:buNone/>
              <a:defRPr/>
            </a:pPr>
            <a:endParaRPr lang="en-US" sz="2400" dirty="0">
              <a:latin typeface="Arial" pitchFamily="34" charset="0"/>
              <a:cs typeface="Arial" pitchFamily="34" charset="0"/>
            </a:endParaRP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5715000"/>
            <a:ext cx="9144000" cy="1143000"/>
          </a:xfrm>
          <a:prstGeom prst="rect">
            <a:avLst/>
          </a:prstGeom>
          <a:solidFill>
            <a:srgbClr val="FAA6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5596"/>
              </a:solidFill>
            </a:endParaRPr>
          </a:p>
        </p:txBody>
      </p:sp>
      <p:pic>
        <p:nvPicPr>
          <p:cNvPr id="5123" name="Picture 5" descr="CUW_HorizontalFlushLeft.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5943600"/>
            <a:ext cx="3352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7" descr="CUW_CMYK_REV_TAG-fblue.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197600"/>
            <a:ext cx="26670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itle 1"/>
          <p:cNvSpPr>
            <a:spLocks noGrp="1"/>
          </p:cNvSpPr>
          <p:nvPr>
            <p:ph type="title"/>
          </p:nvPr>
        </p:nvSpPr>
        <p:spPr/>
        <p:txBody>
          <a:bodyPr/>
          <a:lstStyle/>
          <a:p>
            <a:r>
              <a:rPr lang="en-US" sz="2400" b="1" u="sng" dirty="0" smtClean="0">
                <a:latin typeface="Calibri" pitchFamily="34" charset="0"/>
                <a:cs typeface="Arial" charset="0"/>
              </a:rPr>
              <a:t>Objectives of the Clinical Experience</a:t>
            </a:r>
          </a:p>
        </p:txBody>
      </p:sp>
      <p:sp>
        <p:nvSpPr>
          <p:cNvPr id="3" name="Content Placeholder 2"/>
          <p:cNvSpPr>
            <a:spLocks noGrp="1"/>
          </p:cNvSpPr>
          <p:nvPr>
            <p:ph idx="1"/>
          </p:nvPr>
        </p:nvSpPr>
        <p:spPr>
          <a:xfrm>
            <a:off x="533400" y="1219200"/>
            <a:ext cx="8229600" cy="4495800"/>
          </a:xfrm>
        </p:spPr>
        <p:txBody>
          <a:bodyPr/>
          <a:lstStyle/>
          <a:p>
            <a:pPr>
              <a:buNone/>
            </a:pPr>
            <a:r>
              <a:rPr lang="en-US" sz="2400" b="1" dirty="0" smtClean="0"/>
              <a:t>	</a:t>
            </a:r>
            <a:r>
              <a:rPr lang="en-US" sz="2000" b="1" dirty="0" smtClean="0">
                <a:latin typeface="Calibri" pitchFamily="34" charset="0"/>
              </a:rPr>
              <a:t>Upon successful completion of the Clinical Experience, the teacher candidate should be able to:</a:t>
            </a:r>
            <a:endParaRPr lang="en-US" sz="2000" dirty="0" smtClean="0">
              <a:latin typeface="Calibri" pitchFamily="34" charset="0"/>
            </a:endParaRPr>
          </a:p>
          <a:p>
            <a:pPr lvl="0"/>
            <a:r>
              <a:rPr lang="en-US" sz="2000" dirty="0" smtClean="0">
                <a:latin typeface="Calibri" pitchFamily="34" charset="0"/>
              </a:rPr>
              <a:t>Connect classroom learning with real-life experience</a:t>
            </a:r>
          </a:p>
          <a:p>
            <a:pPr lvl="0"/>
            <a:r>
              <a:rPr lang="en-US" sz="2000" dirty="0" smtClean="0">
                <a:latin typeface="Calibri" pitchFamily="34" charset="0"/>
              </a:rPr>
              <a:t>Distinguish factors that contribute to effectiveness of schools and classrooms</a:t>
            </a:r>
          </a:p>
          <a:p>
            <a:pPr lvl="0"/>
            <a:r>
              <a:rPr lang="en-US" sz="2000" dirty="0" smtClean="0">
                <a:latin typeface="Calibri" pitchFamily="34" charset="0"/>
              </a:rPr>
              <a:t>Recognize personal attributes of effective teachers and analyze their roles as decision-makers, educators, and evaluators</a:t>
            </a:r>
          </a:p>
          <a:p>
            <a:pPr lvl="0"/>
            <a:r>
              <a:rPr lang="en-US" sz="2000" dirty="0" smtClean="0">
                <a:latin typeface="Calibri" pitchFamily="34" charset="0"/>
              </a:rPr>
              <a:t>Identify and analyze a variety of techniques of classroom management</a:t>
            </a:r>
          </a:p>
          <a:p>
            <a:pPr lvl="0"/>
            <a:r>
              <a:rPr lang="en-US" sz="2000" dirty="0">
                <a:latin typeface="Calibri" pitchFamily="34" charset="0"/>
                <a:cs typeface="Arial" pitchFamily="34" charset="0"/>
              </a:rPr>
              <a:t>Evaluate effective teaching methods </a:t>
            </a:r>
          </a:p>
          <a:p>
            <a:pPr lvl="0"/>
            <a:r>
              <a:rPr lang="en-US" sz="2000" dirty="0">
                <a:latin typeface="Calibri" pitchFamily="34" charset="0"/>
                <a:cs typeface="Arial" pitchFamily="34" charset="0"/>
              </a:rPr>
              <a:t>Compare methods of instruction, e. g., lecture, discussion, individual seat work, interactive learning, and group work, which are appropriate for the developmental levels of students </a:t>
            </a:r>
          </a:p>
          <a:p>
            <a:pPr marL="0" indent="0">
              <a:buNone/>
            </a:pPr>
            <a:endParaRPr lang="en-US" sz="2400" dirty="0" smtClean="0"/>
          </a:p>
          <a:p>
            <a:pPr>
              <a:buNone/>
            </a:pPr>
            <a:endParaRPr lang="en-US" sz="2400" dirty="0" smtClean="0">
              <a:latin typeface="Arial" pitchFamily="34" charset="0"/>
              <a:cs typeface="Arial" pitchFamily="34" charset="0"/>
            </a:endParaRPr>
          </a:p>
          <a:p>
            <a:pPr>
              <a:buNone/>
            </a:pPr>
            <a:endParaRPr lang="en-US" sz="6000" dirty="0" smtClean="0"/>
          </a:p>
          <a:p>
            <a:pPr>
              <a:buNone/>
            </a:pPr>
            <a:endParaRPr lang="en-US" sz="6000" dirty="0" smtClean="0"/>
          </a:p>
          <a:p>
            <a:pPr marL="400050" lvl="1" indent="0">
              <a:buNone/>
              <a:defRPr/>
            </a:pPr>
            <a:endParaRPr lang="en-US" sz="2400" dirty="0">
              <a:latin typeface="Arial" pitchFamily="34" charset="0"/>
              <a:cs typeface="Arial" pitchFamily="34" charset="0"/>
            </a:endParaRP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5715000"/>
            <a:ext cx="9144000" cy="1143000"/>
          </a:xfrm>
          <a:prstGeom prst="rect">
            <a:avLst/>
          </a:prstGeom>
          <a:solidFill>
            <a:srgbClr val="FAA6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5596"/>
              </a:solidFill>
            </a:endParaRPr>
          </a:p>
        </p:txBody>
      </p:sp>
      <p:pic>
        <p:nvPicPr>
          <p:cNvPr id="5123" name="Picture 5" descr="CUW_HorizontalFlushLeft.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5943600"/>
            <a:ext cx="3352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7" descr="CUW_CMYK_REV_TAG-fblue.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197600"/>
            <a:ext cx="26670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itle 1"/>
          <p:cNvSpPr>
            <a:spLocks noGrp="1"/>
          </p:cNvSpPr>
          <p:nvPr>
            <p:ph type="title"/>
          </p:nvPr>
        </p:nvSpPr>
        <p:spPr>
          <a:xfrm>
            <a:off x="457200" y="304800"/>
            <a:ext cx="8229600" cy="1143000"/>
          </a:xfrm>
        </p:spPr>
        <p:txBody>
          <a:bodyPr/>
          <a:lstStyle/>
          <a:p>
            <a:r>
              <a:rPr lang="en-US" sz="2400" b="1" u="sng" dirty="0" smtClean="0">
                <a:latin typeface="Calibri" pitchFamily="34" charset="0"/>
                <a:cs typeface="Arial" charset="0"/>
              </a:rPr>
              <a:t>Objectives of the Clinical Experience Cont.</a:t>
            </a:r>
          </a:p>
        </p:txBody>
      </p:sp>
      <p:sp>
        <p:nvSpPr>
          <p:cNvPr id="3" name="Content Placeholder 2"/>
          <p:cNvSpPr>
            <a:spLocks noGrp="1"/>
          </p:cNvSpPr>
          <p:nvPr>
            <p:ph idx="1"/>
          </p:nvPr>
        </p:nvSpPr>
        <p:spPr>
          <a:xfrm>
            <a:off x="533400" y="1143000"/>
            <a:ext cx="8229600" cy="4495800"/>
          </a:xfrm>
        </p:spPr>
        <p:txBody>
          <a:bodyPr/>
          <a:lstStyle/>
          <a:p>
            <a:pPr lvl="0"/>
            <a:r>
              <a:rPr lang="en-US" sz="2000" dirty="0" smtClean="0">
                <a:latin typeface="Calibri" pitchFamily="34" charset="0"/>
                <a:cs typeface="Arial" pitchFamily="34" charset="0"/>
              </a:rPr>
              <a:t>Distinguish appropriate from inappropriate social skills and behavior that can be expected of students</a:t>
            </a:r>
          </a:p>
          <a:p>
            <a:pPr lvl="0"/>
            <a:r>
              <a:rPr lang="en-US" sz="2000" dirty="0" smtClean="0">
                <a:latin typeface="Calibri" pitchFamily="34" charset="0"/>
                <a:cs typeface="Arial" pitchFamily="34" charset="0"/>
              </a:rPr>
              <a:t>Describe, propose, analyze and assess methods to achieve desired student learning</a:t>
            </a:r>
          </a:p>
          <a:p>
            <a:pPr lvl="0"/>
            <a:r>
              <a:rPr lang="en-US" sz="2000" dirty="0" smtClean="0">
                <a:latin typeface="Calibri" pitchFamily="34" charset="0"/>
                <a:cs typeface="Arial" pitchFamily="34" charset="0"/>
              </a:rPr>
              <a:t>Detect questioning skills that encourage critical thinking </a:t>
            </a:r>
          </a:p>
          <a:p>
            <a:pPr lvl="0"/>
            <a:r>
              <a:rPr lang="en-US" sz="2000" dirty="0">
                <a:latin typeface="Calibri" pitchFamily="34" charset="0"/>
                <a:cs typeface="Arial" pitchFamily="34" charset="0"/>
              </a:rPr>
              <a:t>Identify ways and reasons that teachers refine and adapt their methods to meet the needs of their students</a:t>
            </a:r>
          </a:p>
          <a:p>
            <a:pPr lvl="0"/>
            <a:r>
              <a:rPr lang="en-US" sz="2000" dirty="0">
                <a:latin typeface="Calibri" pitchFamily="34" charset="0"/>
                <a:cs typeface="Arial" pitchFamily="34" charset="0"/>
              </a:rPr>
              <a:t>Display the proper appearance and attitude of one who is seriously preparing for the teaching profession</a:t>
            </a:r>
          </a:p>
          <a:p>
            <a:pPr lvl="0"/>
            <a:r>
              <a:rPr lang="en-US" sz="2000" dirty="0">
                <a:latin typeface="Calibri" pitchFamily="34" charset="0"/>
                <a:cs typeface="Arial" pitchFamily="34" charset="0"/>
              </a:rPr>
              <a:t>Identify resource persons who will discuss their roles in giving helpful, intellectual  and emotional support to teachers</a:t>
            </a:r>
          </a:p>
          <a:p>
            <a:r>
              <a:rPr lang="en-US" sz="2000" dirty="0">
                <a:latin typeface="Calibri" pitchFamily="34" charset="0"/>
                <a:cs typeface="Arial" pitchFamily="34" charset="0"/>
              </a:rPr>
              <a:t>Develop a personal classroom management theory that provides for a warm classroom environment that promotes learning</a:t>
            </a:r>
          </a:p>
          <a:p>
            <a:pPr marL="0" lvl="0" indent="0">
              <a:buNone/>
            </a:pPr>
            <a:endParaRPr lang="en-US" sz="2000" dirty="0" smtClean="0">
              <a:latin typeface="Calibri" pitchFamily="34" charset="0"/>
              <a:cs typeface="Arial" pitchFamily="34" charset="0"/>
            </a:endParaRPr>
          </a:p>
          <a:p>
            <a:pPr>
              <a:buNone/>
            </a:pPr>
            <a:endParaRPr lang="en-US" sz="2400" dirty="0" smtClean="0"/>
          </a:p>
          <a:p>
            <a:pPr>
              <a:buNone/>
            </a:pPr>
            <a:endParaRPr lang="en-US" sz="2400" dirty="0" smtClean="0"/>
          </a:p>
          <a:p>
            <a:pPr lvl="0">
              <a:buNone/>
            </a:pPr>
            <a:endParaRPr lang="en-US" sz="2400" dirty="0" smtClean="0"/>
          </a:p>
          <a:p>
            <a:pPr>
              <a:buNone/>
            </a:pPr>
            <a:endParaRPr lang="en-US" sz="2400" dirty="0" smtClean="0">
              <a:latin typeface="Arial" pitchFamily="34" charset="0"/>
              <a:cs typeface="Arial" pitchFamily="34" charset="0"/>
            </a:endParaRPr>
          </a:p>
          <a:p>
            <a:pPr>
              <a:buNone/>
            </a:pPr>
            <a:endParaRPr lang="en-US" sz="6000" dirty="0" smtClean="0"/>
          </a:p>
          <a:p>
            <a:pPr>
              <a:buNone/>
            </a:pPr>
            <a:endParaRPr lang="en-US" sz="6000" dirty="0" smtClean="0"/>
          </a:p>
          <a:p>
            <a:pPr marL="400050" lvl="1" indent="0">
              <a:buNone/>
              <a:defRPr/>
            </a:pPr>
            <a:endParaRPr lang="en-US" sz="2400" dirty="0">
              <a:latin typeface="Arial" pitchFamily="34" charset="0"/>
              <a:cs typeface="Arial" pitchFamily="34" charset="0"/>
            </a:endParaRP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5715000"/>
            <a:ext cx="9144000" cy="1143000"/>
          </a:xfrm>
          <a:prstGeom prst="rect">
            <a:avLst/>
          </a:prstGeom>
          <a:solidFill>
            <a:srgbClr val="FAA6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5596"/>
              </a:solidFill>
            </a:endParaRPr>
          </a:p>
        </p:txBody>
      </p:sp>
      <p:pic>
        <p:nvPicPr>
          <p:cNvPr id="5123" name="Picture 5" descr="CUW_HorizontalFlushLeft.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5943600"/>
            <a:ext cx="3352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7" descr="CUW_CMYK_REV_TAG-fblue.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197600"/>
            <a:ext cx="26670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itle 1"/>
          <p:cNvSpPr>
            <a:spLocks noGrp="1"/>
          </p:cNvSpPr>
          <p:nvPr>
            <p:ph type="title"/>
          </p:nvPr>
        </p:nvSpPr>
        <p:spPr>
          <a:xfrm>
            <a:off x="457200" y="304800"/>
            <a:ext cx="8229600" cy="1143000"/>
          </a:xfrm>
        </p:spPr>
        <p:txBody>
          <a:bodyPr/>
          <a:lstStyle/>
          <a:p>
            <a:r>
              <a:rPr lang="en-US" sz="2400" b="1" u="sng" dirty="0" smtClean="0">
                <a:latin typeface="Calibri" pitchFamily="34" charset="0"/>
                <a:cs typeface="Arial" charset="0"/>
              </a:rPr>
              <a:t>Objectives of the Clinical Experience Cont.</a:t>
            </a:r>
          </a:p>
        </p:txBody>
      </p:sp>
      <p:sp>
        <p:nvSpPr>
          <p:cNvPr id="3" name="Content Placeholder 2"/>
          <p:cNvSpPr>
            <a:spLocks noGrp="1"/>
          </p:cNvSpPr>
          <p:nvPr>
            <p:ph idx="1"/>
          </p:nvPr>
        </p:nvSpPr>
        <p:spPr>
          <a:xfrm>
            <a:off x="533400" y="1143000"/>
            <a:ext cx="8229600" cy="4495800"/>
          </a:xfrm>
        </p:spPr>
        <p:txBody>
          <a:bodyPr/>
          <a:lstStyle/>
          <a:p>
            <a:pPr lvl="0"/>
            <a:r>
              <a:rPr lang="en-US" sz="2000" dirty="0" smtClean="0">
                <a:latin typeface="Calibri" pitchFamily="34" charset="0"/>
                <a:cs typeface="Arial" pitchFamily="34" charset="0"/>
              </a:rPr>
              <a:t>Display behaviors which show a sensitivity to cultural, ethnic and gender issues in today’s classrooms</a:t>
            </a:r>
          </a:p>
          <a:p>
            <a:pPr lvl="0"/>
            <a:r>
              <a:rPr lang="en-US" sz="2000" dirty="0" smtClean="0">
                <a:latin typeface="Calibri" pitchFamily="34" charset="0"/>
                <a:cs typeface="Arial" pitchFamily="34" charset="0"/>
              </a:rPr>
              <a:t>Exhibit behaviors that are sensitive to the physical, intellectual and emotional needs of students</a:t>
            </a:r>
          </a:p>
          <a:p>
            <a:pPr>
              <a:buNone/>
            </a:pPr>
            <a:endParaRPr lang="en-US" sz="2400" dirty="0" smtClean="0">
              <a:latin typeface="Calibri" pitchFamily="34" charset="0"/>
            </a:endParaRPr>
          </a:p>
          <a:p>
            <a:pPr lvl="0">
              <a:buNone/>
            </a:pPr>
            <a:endParaRPr lang="en-US" sz="2400" dirty="0" smtClean="0"/>
          </a:p>
          <a:p>
            <a:pPr>
              <a:buNone/>
            </a:pPr>
            <a:endParaRPr lang="en-US" sz="2400" dirty="0" smtClean="0">
              <a:latin typeface="Arial" pitchFamily="34" charset="0"/>
              <a:cs typeface="Arial" pitchFamily="34" charset="0"/>
            </a:endParaRPr>
          </a:p>
          <a:p>
            <a:pPr>
              <a:buNone/>
            </a:pPr>
            <a:endParaRPr lang="en-US" sz="6000" dirty="0" smtClean="0"/>
          </a:p>
          <a:p>
            <a:pPr>
              <a:buNone/>
            </a:pPr>
            <a:endParaRPr lang="en-US" sz="6000" dirty="0" smtClean="0"/>
          </a:p>
          <a:p>
            <a:pPr marL="400050" lvl="1" indent="0">
              <a:buNone/>
              <a:defRPr/>
            </a:pPr>
            <a:endParaRPr lang="en-US" sz="2400" dirty="0">
              <a:latin typeface="Arial" pitchFamily="34" charset="0"/>
              <a:cs typeface="Arial" pitchFamily="34" charset="0"/>
            </a:endParaRP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5715000"/>
            <a:ext cx="9144000" cy="1143000"/>
          </a:xfrm>
          <a:prstGeom prst="rect">
            <a:avLst/>
          </a:prstGeom>
          <a:solidFill>
            <a:srgbClr val="FAA6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5596"/>
              </a:solidFill>
            </a:endParaRPr>
          </a:p>
        </p:txBody>
      </p:sp>
      <p:pic>
        <p:nvPicPr>
          <p:cNvPr id="5123" name="Picture 5" descr="CUW_HorizontalFlushLeft.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5943600"/>
            <a:ext cx="3352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7" descr="CUW_CMYK_REV_TAG-fblue.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197600"/>
            <a:ext cx="26670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itle 1"/>
          <p:cNvSpPr>
            <a:spLocks noGrp="1"/>
          </p:cNvSpPr>
          <p:nvPr>
            <p:ph type="title"/>
          </p:nvPr>
        </p:nvSpPr>
        <p:spPr>
          <a:xfrm>
            <a:off x="457200" y="304800"/>
            <a:ext cx="8229600" cy="1143000"/>
          </a:xfrm>
        </p:spPr>
        <p:txBody>
          <a:bodyPr/>
          <a:lstStyle/>
          <a:p>
            <a:r>
              <a:rPr lang="en-US" sz="2400" b="1" u="sng" dirty="0" smtClean="0">
                <a:latin typeface="Calibri" pitchFamily="34" charset="0"/>
                <a:cs typeface="Arial" charset="0"/>
              </a:rPr>
              <a:t>What should the student do during </a:t>
            </a:r>
            <a:r>
              <a:rPr lang="en-US" sz="2400" b="1" u="sng" dirty="0" err="1" smtClean="0">
                <a:latin typeface="Calibri" pitchFamily="34" charset="0"/>
                <a:cs typeface="Arial" charset="0"/>
              </a:rPr>
              <a:t>clinicals</a:t>
            </a:r>
            <a:r>
              <a:rPr lang="en-US" sz="2400" b="1" u="sng" dirty="0" smtClean="0">
                <a:latin typeface="Calibri" pitchFamily="34" charset="0"/>
                <a:cs typeface="Arial" charset="0"/>
              </a:rPr>
              <a:t>?</a:t>
            </a:r>
          </a:p>
        </p:txBody>
      </p:sp>
      <p:sp>
        <p:nvSpPr>
          <p:cNvPr id="3" name="Content Placeholder 2"/>
          <p:cNvSpPr>
            <a:spLocks noGrp="1"/>
          </p:cNvSpPr>
          <p:nvPr>
            <p:ph idx="1"/>
          </p:nvPr>
        </p:nvSpPr>
        <p:spPr>
          <a:xfrm>
            <a:off x="533400" y="1143000"/>
            <a:ext cx="8229600" cy="4495800"/>
          </a:xfrm>
        </p:spPr>
        <p:txBody>
          <a:bodyPr/>
          <a:lstStyle/>
          <a:p>
            <a:pPr>
              <a:buNone/>
            </a:pPr>
            <a:r>
              <a:rPr lang="en-US" sz="2400" dirty="0" smtClean="0"/>
              <a:t>	</a:t>
            </a:r>
            <a:r>
              <a:rPr lang="en-US" sz="2000" dirty="0" smtClean="0"/>
              <a:t>Prior to entering the educational setting, the student will review the reflection questions they have been provided to help guide their experience.  They will also share these questions with you so you have a better sense of the type of observation they need.  Each experience is based on the individual teacher and classroom needs.  Please let the student know how to make the most of the experience by having them actively help out and engage in the classroom rather than simply sit and observe.</a:t>
            </a:r>
            <a:endParaRPr lang="en-US" sz="2000" b="1" dirty="0" smtClean="0"/>
          </a:p>
          <a:p>
            <a:pPr>
              <a:buNone/>
            </a:pPr>
            <a:endParaRPr lang="en-US" sz="2000" dirty="0" smtClean="0"/>
          </a:p>
          <a:p>
            <a:pPr>
              <a:buNone/>
            </a:pPr>
            <a:endParaRPr lang="en-US" sz="2400" dirty="0" smtClean="0"/>
          </a:p>
          <a:p>
            <a:pPr lvl="0">
              <a:buNone/>
            </a:pPr>
            <a:endParaRPr lang="en-US" sz="2400" dirty="0" smtClean="0"/>
          </a:p>
          <a:p>
            <a:pPr>
              <a:buNone/>
            </a:pPr>
            <a:endParaRPr lang="en-US" sz="2400" dirty="0" smtClean="0">
              <a:latin typeface="Arial" pitchFamily="34" charset="0"/>
              <a:cs typeface="Arial" pitchFamily="34" charset="0"/>
            </a:endParaRPr>
          </a:p>
          <a:p>
            <a:pPr>
              <a:buNone/>
            </a:pPr>
            <a:endParaRPr lang="en-US" sz="6000" dirty="0" smtClean="0"/>
          </a:p>
          <a:p>
            <a:pPr>
              <a:buNone/>
            </a:pPr>
            <a:endParaRPr lang="en-US" sz="6000" dirty="0" smtClean="0"/>
          </a:p>
          <a:p>
            <a:pPr marL="400050" lvl="1" indent="0">
              <a:buNone/>
              <a:defRPr/>
            </a:pPr>
            <a:endParaRPr lang="en-US" sz="2400" dirty="0">
              <a:latin typeface="Arial" pitchFamily="34" charset="0"/>
              <a:cs typeface="Arial" pitchFamily="34" charset="0"/>
            </a:endParaRP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5715000"/>
            <a:ext cx="9144000" cy="1143000"/>
          </a:xfrm>
          <a:prstGeom prst="rect">
            <a:avLst/>
          </a:prstGeom>
          <a:solidFill>
            <a:srgbClr val="FAA6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5596"/>
              </a:solidFill>
            </a:endParaRPr>
          </a:p>
        </p:txBody>
      </p:sp>
      <p:pic>
        <p:nvPicPr>
          <p:cNvPr id="5123" name="Picture 5" descr="CUW_HorizontalFlushLeft.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5943600"/>
            <a:ext cx="3352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7" descr="CUW_CMYK_REV_TAG-fblue.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197600"/>
            <a:ext cx="26670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itle 1"/>
          <p:cNvSpPr>
            <a:spLocks noGrp="1"/>
          </p:cNvSpPr>
          <p:nvPr>
            <p:ph type="title"/>
          </p:nvPr>
        </p:nvSpPr>
        <p:spPr>
          <a:xfrm>
            <a:off x="457200" y="304800"/>
            <a:ext cx="8229600" cy="1143000"/>
          </a:xfrm>
        </p:spPr>
        <p:txBody>
          <a:bodyPr/>
          <a:lstStyle/>
          <a:p>
            <a:r>
              <a:rPr lang="en-US" sz="2400" b="1" u="sng" dirty="0" smtClean="0">
                <a:latin typeface="Calibri" pitchFamily="34" charset="0"/>
                <a:cs typeface="Arial" charset="0"/>
              </a:rPr>
              <a:t>Possible Activities for Clinical Students</a:t>
            </a:r>
          </a:p>
        </p:txBody>
      </p:sp>
      <p:sp>
        <p:nvSpPr>
          <p:cNvPr id="3" name="Content Placeholder 2"/>
          <p:cNvSpPr>
            <a:spLocks noGrp="1"/>
          </p:cNvSpPr>
          <p:nvPr>
            <p:ph idx="1"/>
          </p:nvPr>
        </p:nvSpPr>
        <p:spPr>
          <a:xfrm>
            <a:off x="533400" y="1143000"/>
            <a:ext cx="8229600" cy="4495800"/>
          </a:xfrm>
        </p:spPr>
        <p:txBody>
          <a:bodyPr/>
          <a:lstStyle/>
          <a:p>
            <a:pPr lvl="0"/>
            <a:r>
              <a:rPr lang="en-US" sz="2000" dirty="0" smtClean="0">
                <a:latin typeface="Calibri" pitchFamily="34" charset="0"/>
              </a:rPr>
              <a:t>“Float” around the room and help students with individual work.</a:t>
            </a:r>
          </a:p>
          <a:p>
            <a:pPr lvl="0"/>
            <a:r>
              <a:rPr lang="en-US" sz="2000" dirty="0" smtClean="0">
                <a:latin typeface="Calibri" pitchFamily="34" charset="0"/>
              </a:rPr>
              <a:t>Escort children from regular classrooms for various activities.</a:t>
            </a:r>
          </a:p>
          <a:p>
            <a:pPr lvl="0"/>
            <a:r>
              <a:rPr lang="en-US" sz="2000" dirty="0" smtClean="0">
                <a:latin typeface="Calibri" pitchFamily="34" charset="0"/>
              </a:rPr>
              <a:t>Read to pupils.</a:t>
            </a:r>
          </a:p>
          <a:p>
            <a:pPr lvl="0"/>
            <a:r>
              <a:rPr lang="en-US" sz="2000" dirty="0" smtClean="0">
                <a:latin typeface="Calibri" pitchFamily="34" charset="0"/>
              </a:rPr>
              <a:t>Assist the teacher in planning/delivering a lesson to the class.</a:t>
            </a:r>
          </a:p>
          <a:p>
            <a:pPr lvl="0"/>
            <a:r>
              <a:rPr lang="en-US" sz="2000" dirty="0" smtClean="0">
                <a:latin typeface="Calibri" pitchFamily="34" charset="0"/>
              </a:rPr>
              <a:t>Distribute classroom materials and supplies.</a:t>
            </a:r>
          </a:p>
          <a:p>
            <a:pPr lvl="0"/>
            <a:r>
              <a:rPr lang="en-US" sz="2000" dirty="0" smtClean="0">
                <a:latin typeface="Calibri" pitchFamily="34" charset="0"/>
              </a:rPr>
              <a:t>Assist students in learning centers/computer labs.</a:t>
            </a:r>
          </a:p>
          <a:p>
            <a:pPr lvl="0"/>
            <a:r>
              <a:rPr lang="en-US" sz="2000" dirty="0" smtClean="0">
                <a:latin typeface="Calibri" pitchFamily="34" charset="0"/>
              </a:rPr>
              <a:t>Draw the arrangement of the classroom and note the effect it has on teaching and learning.</a:t>
            </a:r>
          </a:p>
          <a:p>
            <a:pPr lvl="0"/>
            <a:r>
              <a:rPr lang="en-US" sz="2000" dirty="0" smtClean="0">
                <a:latin typeface="Calibri" pitchFamily="34" charset="0"/>
              </a:rPr>
              <a:t>Evaluate how the educator motivates students, including the use of positive reinforcement.</a:t>
            </a:r>
          </a:p>
          <a:p>
            <a:pPr lvl="0"/>
            <a:r>
              <a:rPr lang="en-US" sz="2000" dirty="0">
                <a:latin typeface="Calibri" pitchFamily="34" charset="0"/>
              </a:rPr>
              <a:t>Identify classroom rules and routines used by effective teachers.</a:t>
            </a:r>
          </a:p>
          <a:p>
            <a:pPr lvl="0"/>
            <a:r>
              <a:rPr lang="en-US" sz="2000" dirty="0">
                <a:latin typeface="Calibri" pitchFamily="34" charset="0"/>
              </a:rPr>
              <a:t>Demonstrate a flexible and cooperative attitude.</a:t>
            </a:r>
          </a:p>
          <a:p>
            <a:pPr>
              <a:buNone/>
            </a:pPr>
            <a:endParaRPr lang="en-US" sz="2400" dirty="0" smtClean="0"/>
          </a:p>
          <a:p>
            <a:pPr>
              <a:buNone/>
            </a:pPr>
            <a:endParaRPr lang="en-US" sz="2400" dirty="0" smtClean="0"/>
          </a:p>
          <a:p>
            <a:pPr lvl="0">
              <a:buNone/>
            </a:pPr>
            <a:endParaRPr lang="en-US" sz="2400" dirty="0" smtClean="0"/>
          </a:p>
          <a:p>
            <a:pPr>
              <a:buNone/>
            </a:pPr>
            <a:endParaRPr lang="en-US" sz="2400" dirty="0" smtClean="0">
              <a:latin typeface="Arial" pitchFamily="34" charset="0"/>
              <a:cs typeface="Arial" pitchFamily="34" charset="0"/>
            </a:endParaRPr>
          </a:p>
          <a:p>
            <a:pPr>
              <a:buNone/>
            </a:pPr>
            <a:endParaRPr lang="en-US" sz="6000" dirty="0" smtClean="0"/>
          </a:p>
          <a:p>
            <a:pPr>
              <a:buNone/>
            </a:pPr>
            <a:endParaRPr lang="en-US" sz="6000" dirty="0" smtClean="0"/>
          </a:p>
          <a:p>
            <a:pPr marL="400050" lvl="1" indent="0">
              <a:buNone/>
              <a:defRPr/>
            </a:pPr>
            <a:endParaRPr lang="en-US" sz="2400" dirty="0">
              <a:latin typeface="Arial" pitchFamily="34" charset="0"/>
              <a:cs typeface="Arial" pitchFamily="34" charset="0"/>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5715000"/>
            <a:ext cx="9144000" cy="1143000"/>
          </a:xfrm>
          <a:prstGeom prst="rect">
            <a:avLst/>
          </a:prstGeom>
          <a:solidFill>
            <a:srgbClr val="FAA6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5596"/>
              </a:solidFill>
            </a:endParaRPr>
          </a:p>
        </p:txBody>
      </p:sp>
      <p:pic>
        <p:nvPicPr>
          <p:cNvPr id="3075" name="Picture 5" descr="CUW_HorizontalFlushLeft.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5943600"/>
            <a:ext cx="3352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7"/>
          <p:cNvSpPr txBox="1">
            <a:spLocks noChangeArrowheads="1"/>
          </p:cNvSpPr>
          <p:nvPr/>
        </p:nvSpPr>
        <p:spPr bwMode="auto">
          <a:xfrm>
            <a:off x="263525" y="228600"/>
            <a:ext cx="86868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2000" dirty="0" smtClean="0">
              <a:latin typeface="Calibri" pitchFamily="34" charset="0"/>
            </a:endParaRPr>
          </a:p>
          <a:p>
            <a:pPr eaLnBrk="1" hangingPunct="1"/>
            <a:endParaRPr lang="en-US" sz="2000" dirty="0">
              <a:latin typeface="Calibri" pitchFamily="34" charset="0"/>
            </a:endParaRPr>
          </a:p>
          <a:p>
            <a:pPr eaLnBrk="1" hangingPunct="1"/>
            <a:r>
              <a:rPr lang="en-US" sz="2000" dirty="0" smtClean="0">
                <a:latin typeface="Calibri" pitchFamily="34" charset="0"/>
              </a:rPr>
              <a:t>This training presentation </a:t>
            </a:r>
            <a:r>
              <a:rPr lang="en-US" sz="2000" dirty="0">
                <a:latin typeface="Calibri" pitchFamily="34" charset="0"/>
              </a:rPr>
              <a:t>is provided for </a:t>
            </a:r>
            <a:r>
              <a:rPr lang="en-US" sz="2000" dirty="0" smtClean="0">
                <a:latin typeface="Calibri" pitchFamily="34" charset="0"/>
              </a:rPr>
              <a:t>teachers </a:t>
            </a:r>
            <a:r>
              <a:rPr lang="en-US" sz="2000" dirty="0">
                <a:latin typeface="Calibri" pitchFamily="34" charset="0"/>
              </a:rPr>
              <a:t>who have agreed to </a:t>
            </a:r>
            <a:r>
              <a:rPr lang="en-US" sz="2000" dirty="0" smtClean="0">
                <a:latin typeface="Calibri" pitchFamily="34" charset="0"/>
              </a:rPr>
              <a:t>host a Graduate Teacher Certification Program student for clinical hours.  Once a teacher has viewed this presentation and completed the subsequent steps, they will be eligible to host any CUW student for </a:t>
            </a:r>
            <a:r>
              <a:rPr lang="en-US" sz="2000" dirty="0" err="1" smtClean="0">
                <a:latin typeface="Calibri" pitchFamily="34" charset="0"/>
              </a:rPr>
              <a:t>clinicals</a:t>
            </a:r>
            <a:r>
              <a:rPr lang="en-US" sz="2000" dirty="0" smtClean="0">
                <a:latin typeface="Calibri" pitchFamily="34" charset="0"/>
              </a:rPr>
              <a:t>.  It is only necessary to complete this training once.</a:t>
            </a:r>
            <a:endParaRPr lang="en-US" sz="2000" dirty="0">
              <a:latin typeface="Calibri" pitchFamily="34" charset="0"/>
            </a:endParaRPr>
          </a:p>
          <a:p>
            <a:pPr eaLnBrk="1" hangingPunct="1"/>
            <a:endParaRPr lang="en-US" sz="2000" dirty="0">
              <a:latin typeface="Calibri" pitchFamily="34" charset="0"/>
            </a:endParaRPr>
          </a:p>
          <a:p>
            <a:pPr eaLnBrk="1" hangingPunct="1"/>
            <a:r>
              <a:rPr lang="en-US" sz="2000" dirty="0">
                <a:latin typeface="Calibri" pitchFamily="34" charset="0"/>
              </a:rPr>
              <a:t>The </a:t>
            </a:r>
            <a:r>
              <a:rPr lang="en-US" sz="2000" dirty="0" smtClean="0">
                <a:latin typeface="Calibri" pitchFamily="34" charset="0"/>
              </a:rPr>
              <a:t>clinical </a:t>
            </a:r>
            <a:r>
              <a:rPr lang="en-US" sz="2000" dirty="0">
                <a:latin typeface="Calibri" pitchFamily="34" charset="0"/>
              </a:rPr>
              <a:t>experience is </a:t>
            </a:r>
            <a:r>
              <a:rPr lang="en-US" sz="2000" dirty="0" smtClean="0">
                <a:latin typeface="Calibri" pitchFamily="34" charset="0"/>
              </a:rPr>
              <a:t>designed to </a:t>
            </a:r>
            <a:r>
              <a:rPr lang="en-US" sz="2000" dirty="0">
                <a:latin typeface="Calibri" pitchFamily="34" charset="0"/>
              </a:rPr>
              <a:t>provide opportunities for aspiring </a:t>
            </a:r>
            <a:r>
              <a:rPr lang="en-US" sz="2000" dirty="0" smtClean="0">
                <a:latin typeface="Calibri" pitchFamily="34" charset="0"/>
              </a:rPr>
              <a:t>teachers to </a:t>
            </a:r>
            <a:r>
              <a:rPr lang="en-US" sz="2000" dirty="0">
                <a:latin typeface="Calibri" pitchFamily="34" charset="0"/>
              </a:rPr>
              <a:t>relate </a:t>
            </a:r>
            <a:r>
              <a:rPr lang="en-US" sz="2000" dirty="0" smtClean="0">
                <a:latin typeface="Calibri" pitchFamily="34" charset="0"/>
              </a:rPr>
              <a:t>educational theory </a:t>
            </a:r>
            <a:r>
              <a:rPr lang="en-US" sz="2000" dirty="0">
                <a:latin typeface="Calibri" pitchFamily="34" charset="0"/>
              </a:rPr>
              <a:t>to the </a:t>
            </a:r>
            <a:r>
              <a:rPr lang="en-US" sz="2000" dirty="0" smtClean="0">
                <a:latin typeface="Calibri" pitchFamily="34" charset="0"/>
              </a:rPr>
              <a:t>profession </a:t>
            </a:r>
            <a:r>
              <a:rPr lang="en-US" sz="2000" dirty="0">
                <a:latin typeface="Calibri" pitchFamily="34" charset="0"/>
              </a:rPr>
              <a:t>of </a:t>
            </a:r>
            <a:r>
              <a:rPr lang="en-US" sz="2000" dirty="0" smtClean="0">
                <a:latin typeface="Calibri" pitchFamily="34" charset="0"/>
              </a:rPr>
              <a:t>teaching and observe theory in practice </a:t>
            </a:r>
            <a:r>
              <a:rPr lang="en-US" sz="2000" dirty="0">
                <a:latin typeface="Calibri" pitchFamily="34" charset="0"/>
              </a:rPr>
              <a:t>at the elementary, middle school and high school levels.  Students are required to complete </a:t>
            </a:r>
            <a:r>
              <a:rPr lang="en-US" sz="2000" dirty="0" smtClean="0">
                <a:latin typeface="Calibri" pitchFamily="34" charset="0"/>
              </a:rPr>
              <a:t>70 clinical hours </a:t>
            </a:r>
            <a:r>
              <a:rPr lang="en-US" sz="2000" dirty="0">
                <a:latin typeface="Calibri" pitchFamily="34" charset="0"/>
              </a:rPr>
              <a:t>within a school setting </a:t>
            </a:r>
            <a:r>
              <a:rPr lang="en-US" sz="2000" dirty="0" smtClean="0">
                <a:latin typeface="Calibri" pitchFamily="34" charset="0"/>
              </a:rPr>
              <a:t>(within their certification grade level and content area) under </a:t>
            </a:r>
            <a:r>
              <a:rPr lang="en-US" sz="2000" dirty="0">
                <a:latin typeface="Calibri" pitchFamily="34" charset="0"/>
              </a:rPr>
              <a:t>the supervision of </a:t>
            </a:r>
            <a:r>
              <a:rPr lang="en-US" sz="2000" dirty="0" smtClean="0">
                <a:latin typeface="Calibri" pitchFamily="34" charset="0"/>
              </a:rPr>
              <a:t>a licensed professional prior to the semester of student teaching.   </a:t>
            </a:r>
            <a:endParaRPr lang="en-US" sz="2000" dirty="0">
              <a:latin typeface="Calibri" pitchFamily="34" charset="0"/>
            </a:endParaRPr>
          </a:p>
        </p:txBody>
      </p:sp>
      <p:pic>
        <p:nvPicPr>
          <p:cNvPr id="3077" name="Picture 27" descr="CUW_CMYK_REV_TAG-fblue.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197600"/>
            <a:ext cx="26670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5715000"/>
            <a:ext cx="9144000" cy="1143000"/>
          </a:xfrm>
          <a:prstGeom prst="rect">
            <a:avLst/>
          </a:prstGeom>
          <a:solidFill>
            <a:srgbClr val="FAA6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5596"/>
              </a:solidFill>
            </a:endParaRPr>
          </a:p>
        </p:txBody>
      </p:sp>
      <p:pic>
        <p:nvPicPr>
          <p:cNvPr id="5123" name="Picture 5" descr="CUW_HorizontalFlushLeft.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5943600"/>
            <a:ext cx="3352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7" descr="CUW_CMYK_REV_TAG-fblue.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197600"/>
            <a:ext cx="26670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itle 1"/>
          <p:cNvSpPr>
            <a:spLocks noGrp="1"/>
          </p:cNvSpPr>
          <p:nvPr>
            <p:ph type="title"/>
          </p:nvPr>
        </p:nvSpPr>
        <p:spPr>
          <a:xfrm>
            <a:off x="457200" y="304800"/>
            <a:ext cx="8229600" cy="1143000"/>
          </a:xfrm>
        </p:spPr>
        <p:txBody>
          <a:bodyPr/>
          <a:lstStyle/>
          <a:p>
            <a:r>
              <a:rPr lang="en-US" sz="2400" b="1" u="sng" dirty="0">
                <a:latin typeface="Calibri" pitchFamily="34" charset="0"/>
                <a:cs typeface="Arial" charset="0"/>
              </a:rPr>
              <a:t>Possible Activities for Clinical </a:t>
            </a:r>
            <a:r>
              <a:rPr lang="en-US" sz="2400" b="1" u="sng" dirty="0" smtClean="0">
                <a:latin typeface="Calibri" pitchFamily="34" charset="0"/>
                <a:cs typeface="Arial" charset="0"/>
              </a:rPr>
              <a:t>Students Cont.</a:t>
            </a:r>
          </a:p>
        </p:txBody>
      </p:sp>
      <p:sp>
        <p:nvSpPr>
          <p:cNvPr id="3" name="Content Placeholder 2"/>
          <p:cNvSpPr>
            <a:spLocks noGrp="1"/>
          </p:cNvSpPr>
          <p:nvPr>
            <p:ph idx="1"/>
          </p:nvPr>
        </p:nvSpPr>
        <p:spPr>
          <a:xfrm>
            <a:off x="533400" y="1143000"/>
            <a:ext cx="8229600" cy="4495800"/>
          </a:xfrm>
        </p:spPr>
        <p:txBody>
          <a:bodyPr/>
          <a:lstStyle/>
          <a:p>
            <a:pPr lvl="0"/>
            <a:r>
              <a:rPr lang="en-US" sz="2000" dirty="0" smtClean="0">
                <a:latin typeface="Calibri" pitchFamily="34" charset="0"/>
              </a:rPr>
              <a:t>Analyze the lesson with regard to its clarity and the responsiveness of the students.</a:t>
            </a:r>
          </a:p>
          <a:p>
            <a:pPr lvl="0"/>
            <a:r>
              <a:rPr lang="en-US" sz="2000" dirty="0" smtClean="0">
                <a:latin typeface="Calibri" pitchFamily="34" charset="0"/>
              </a:rPr>
              <a:t>Classify the instructional methods as to whether they appeal to visual, auditory, kinesthetic, or tactual modalities.</a:t>
            </a:r>
          </a:p>
          <a:p>
            <a:pPr lvl="0"/>
            <a:r>
              <a:rPr lang="en-US" sz="2000" dirty="0" smtClean="0">
                <a:latin typeface="Calibri" pitchFamily="34" charset="0"/>
              </a:rPr>
              <a:t>Tally student-teacher exchanges as to whether they apply to lesson content, procedures, discipline and classroom management, and individual assistance.</a:t>
            </a:r>
          </a:p>
          <a:p>
            <a:pPr>
              <a:buNone/>
            </a:pPr>
            <a:r>
              <a:rPr lang="en-US" sz="2000" b="1" dirty="0">
                <a:latin typeface="Calibri" pitchFamily="34" charset="0"/>
              </a:rPr>
              <a:t>Assist with Paperwork:</a:t>
            </a:r>
            <a:endParaRPr lang="en-US" sz="2000" dirty="0">
              <a:latin typeface="Calibri" pitchFamily="34" charset="0"/>
            </a:endParaRPr>
          </a:p>
          <a:p>
            <a:pPr lvl="0"/>
            <a:r>
              <a:rPr lang="en-US" sz="2000" dirty="0">
                <a:latin typeface="Calibri" pitchFamily="34" charset="0"/>
              </a:rPr>
              <a:t>File and/or catalog classroom materials and student work.</a:t>
            </a:r>
          </a:p>
          <a:p>
            <a:pPr lvl="0"/>
            <a:r>
              <a:rPr lang="en-US" sz="2000" dirty="0">
                <a:latin typeface="Calibri" pitchFamily="34" charset="0"/>
              </a:rPr>
              <a:t>Assist in record keeping.</a:t>
            </a:r>
          </a:p>
          <a:p>
            <a:pPr lvl="0"/>
            <a:r>
              <a:rPr lang="en-US" sz="2000" dirty="0">
                <a:latin typeface="Calibri" pitchFamily="34" charset="0"/>
              </a:rPr>
              <a:t>Design, type or duplicate instructional materials.</a:t>
            </a:r>
          </a:p>
          <a:p>
            <a:pPr lvl="0"/>
            <a:endParaRPr lang="en-US" sz="2000" dirty="0" smtClean="0">
              <a:latin typeface="Calibri" pitchFamily="34" charset="0"/>
            </a:endParaRPr>
          </a:p>
          <a:p>
            <a:pPr lvl="0"/>
            <a:endParaRPr lang="en-US" sz="2000" dirty="0" smtClean="0"/>
          </a:p>
          <a:p>
            <a:pPr>
              <a:buNone/>
            </a:pPr>
            <a:endParaRPr lang="en-US" sz="2400" dirty="0" smtClean="0"/>
          </a:p>
          <a:p>
            <a:pPr>
              <a:buNone/>
            </a:pPr>
            <a:endParaRPr lang="en-US" sz="2400" dirty="0" smtClean="0"/>
          </a:p>
          <a:p>
            <a:pPr lvl="0">
              <a:buNone/>
            </a:pPr>
            <a:endParaRPr lang="en-US" sz="2400" dirty="0" smtClean="0"/>
          </a:p>
          <a:p>
            <a:pPr>
              <a:buNone/>
            </a:pPr>
            <a:endParaRPr lang="en-US" sz="2400" dirty="0" smtClean="0">
              <a:latin typeface="Arial" pitchFamily="34" charset="0"/>
              <a:cs typeface="Arial" pitchFamily="34" charset="0"/>
            </a:endParaRPr>
          </a:p>
          <a:p>
            <a:pPr>
              <a:buNone/>
            </a:pPr>
            <a:endParaRPr lang="en-US" sz="6000" dirty="0" smtClean="0"/>
          </a:p>
          <a:p>
            <a:pPr>
              <a:buNone/>
            </a:pPr>
            <a:endParaRPr lang="en-US" sz="6000" dirty="0" smtClean="0"/>
          </a:p>
          <a:p>
            <a:pPr marL="400050" lvl="1" indent="0">
              <a:buNone/>
              <a:defRPr/>
            </a:pPr>
            <a:endParaRPr lang="en-US" sz="2400" dirty="0">
              <a:latin typeface="Arial" pitchFamily="34" charset="0"/>
              <a:cs typeface="Arial" pitchFamily="34" charset="0"/>
            </a:endParaRP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5715000"/>
            <a:ext cx="9144000" cy="1143000"/>
          </a:xfrm>
          <a:prstGeom prst="rect">
            <a:avLst/>
          </a:prstGeom>
          <a:solidFill>
            <a:srgbClr val="FAA6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5596"/>
              </a:solidFill>
            </a:endParaRPr>
          </a:p>
        </p:txBody>
      </p:sp>
      <p:pic>
        <p:nvPicPr>
          <p:cNvPr id="5123" name="Picture 5" descr="CUW_HorizontalFlushLeft.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5943600"/>
            <a:ext cx="3352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7" descr="CUW_CMYK_REV_TAG-fblue.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197600"/>
            <a:ext cx="26670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itle 1"/>
          <p:cNvSpPr>
            <a:spLocks noGrp="1"/>
          </p:cNvSpPr>
          <p:nvPr>
            <p:ph type="title"/>
          </p:nvPr>
        </p:nvSpPr>
        <p:spPr>
          <a:xfrm>
            <a:off x="457200" y="304800"/>
            <a:ext cx="8229600" cy="1143000"/>
          </a:xfrm>
        </p:spPr>
        <p:txBody>
          <a:bodyPr/>
          <a:lstStyle/>
          <a:p>
            <a:r>
              <a:rPr lang="en-US" sz="2400" b="1" u="sng" dirty="0">
                <a:latin typeface="Calibri" pitchFamily="34" charset="0"/>
                <a:cs typeface="Arial" charset="0"/>
              </a:rPr>
              <a:t>Possible Activities for Clinical Students Cont.</a:t>
            </a:r>
            <a:endParaRPr lang="en-US" sz="2400" b="1" dirty="0" smtClean="0">
              <a:latin typeface="Calibri" pitchFamily="34" charset="0"/>
              <a:cs typeface="Arial" charset="0"/>
            </a:endParaRPr>
          </a:p>
        </p:txBody>
      </p:sp>
      <p:sp>
        <p:nvSpPr>
          <p:cNvPr id="3" name="Content Placeholder 2"/>
          <p:cNvSpPr>
            <a:spLocks noGrp="1"/>
          </p:cNvSpPr>
          <p:nvPr>
            <p:ph idx="1"/>
          </p:nvPr>
        </p:nvSpPr>
        <p:spPr>
          <a:xfrm>
            <a:off x="533400" y="1143000"/>
            <a:ext cx="8229600" cy="4495800"/>
          </a:xfrm>
        </p:spPr>
        <p:txBody>
          <a:bodyPr/>
          <a:lstStyle/>
          <a:p>
            <a:pPr lvl="0"/>
            <a:r>
              <a:rPr lang="en-US" sz="2000" dirty="0" smtClean="0">
                <a:latin typeface="Calibri" pitchFamily="34" charset="0"/>
              </a:rPr>
              <a:t>Help with checking pupil’s work, grading their papers, recording the grades,   noting achievements and difficulties, and reporting these to the teacher.</a:t>
            </a:r>
          </a:p>
          <a:p>
            <a:pPr lvl="0"/>
            <a:r>
              <a:rPr lang="en-US" sz="2000" dirty="0" smtClean="0">
                <a:latin typeface="Calibri" pitchFamily="34" charset="0"/>
              </a:rPr>
              <a:t>Set up classroom equipment and/or learning centers. </a:t>
            </a:r>
          </a:p>
          <a:p>
            <a:pPr lvl="0"/>
            <a:r>
              <a:rPr lang="en-US" sz="2000" dirty="0" smtClean="0">
                <a:latin typeface="Calibri" pitchFamily="34" charset="0"/>
              </a:rPr>
              <a:t>Prepare bulletin boards, charts, games, decorations, etc.</a:t>
            </a:r>
          </a:p>
          <a:p>
            <a:pPr>
              <a:buNone/>
            </a:pPr>
            <a:endParaRPr lang="en-US" sz="2400" dirty="0" smtClean="0"/>
          </a:p>
          <a:p>
            <a:pPr lvl="0"/>
            <a:endParaRPr lang="en-US" sz="2400" dirty="0" smtClean="0"/>
          </a:p>
          <a:p>
            <a:pPr>
              <a:buNone/>
            </a:pPr>
            <a:endParaRPr lang="en-US" sz="2400" dirty="0" smtClean="0"/>
          </a:p>
          <a:p>
            <a:pPr>
              <a:buNone/>
            </a:pPr>
            <a:endParaRPr lang="en-US" sz="2400" dirty="0" smtClean="0"/>
          </a:p>
          <a:p>
            <a:pPr lvl="0">
              <a:buNone/>
            </a:pPr>
            <a:endParaRPr lang="en-US" sz="2400" dirty="0" smtClean="0"/>
          </a:p>
          <a:p>
            <a:pPr>
              <a:buNone/>
            </a:pPr>
            <a:endParaRPr lang="en-US" sz="2400" dirty="0" smtClean="0">
              <a:latin typeface="Arial" pitchFamily="34" charset="0"/>
              <a:cs typeface="Arial" pitchFamily="34" charset="0"/>
            </a:endParaRPr>
          </a:p>
          <a:p>
            <a:pPr>
              <a:buNone/>
            </a:pPr>
            <a:endParaRPr lang="en-US" sz="6000" dirty="0" smtClean="0"/>
          </a:p>
          <a:p>
            <a:pPr>
              <a:buNone/>
            </a:pPr>
            <a:endParaRPr lang="en-US" sz="6000" dirty="0" smtClean="0"/>
          </a:p>
          <a:p>
            <a:pPr marL="400050" lvl="1" indent="0">
              <a:buNone/>
              <a:defRPr/>
            </a:pPr>
            <a:endParaRPr lang="en-US" sz="2400" dirty="0">
              <a:latin typeface="Arial" pitchFamily="34" charset="0"/>
              <a:cs typeface="Arial" pitchFamily="34" charset="0"/>
            </a:endParaRP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5715000"/>
            <a:ext cx="9144000" cy="1143000"/>
          </a:xfrm>
          <a:prstGeom prst="rect">
            <a:avLst/>
          </a:prstGeom>
          <a:solidFill>
            <a:srgbClr val="FAA6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5596"/>
              </a:solidFill>
            </a:endParaRPr>
          </a:p>
        </p:txBody>
      </p:sp>
      <p:pic>
        <p:nvPicPr>
          <p:cNvPr id="5123" name="Picture 5" descr="CUW_HorizontalFlushLeft.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5943600"/>
            <a:ext cx="3352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7" descr="CUW_CMYK_REV_TAG-fblue.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197600"/>
            <a:ext cx="26670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itle 1"/>
          <p:cNvSpPr>
            <a:spLocks noGrp="1"/>
          </p:cNvSpPr>
          <p:nvPr>
            <p:ph type="title"/>
          </p:nvPr>
        </p:nvSpPr>
        <p:spPr>
          <a:xfrm>
            <a:off x="457200" y="304800"/>
            <a:ext cx="8229600" cy="1143000"/>
          </a:xfrm>
        </p:spPr>
        <p:txBody>
          <a:bodyPr/>
          <a:lstStyle/>
          <a:p>
            <a:r>
              <a:rPr lang="en-US" sz="2400" b="1" u="sng" dirty="0" smtClean="0">
                <a:latin typeface="Calibri" pitchFamily="34" charset="0"/>
                <a:cs typeface="Arial" charset="0"/>
              </a:rPr>
              <a:t>Student Documentation of Hours and Evaluations</a:t>
            </a:r>
          </a:p>
        </p:txBody>
      </p:sp>
      <p:sp>
        <p:nvSpPr>
          <p:cNvPr id="3" name="Content Placeholder 2"/>
          <p:cNvSpPr>
            <a:spLocks noGrp="1"/>
          </p:cNvSpPr>
          <p:nvPr>
            <p:ph idx="1"/>
          </p:nvPr>
        </p:nvSpPr>
        <p:spPr>
          <a:xfrm>
            <a:off x="533400" y="1143000"/>
            <a:ext cx="8229600" cy="4495800"/>
          </a:xfrm>
        </p:spPr>
        <p:txBody>
          <a:bodyPr/>
          <a:lstStyle/>
          <a:p>
            <a:pPr>
              <a:buFont typeface="Arial" pitchFamily="34" charset="0"/>
              <a:buChar char="•"/>
            </a:pPr>
            <a:r>
              <a:rPr lang="en-US" sz="2000" dirty="0" smtClean="0">
                <a:latin typeface="Calibri" pitchFamily="34" charset="0"/>
              </a:rPr>
              <a:t>Students will have a log book that tracks their completed clinical hours.  It is up to them to fill out the log book documenting their experiences.  All that is required from the cooperating teacher is a signature in the book.</a:t>
            </a:r>
          </a:p>
          <a:p>
            <a:pPr>
              <a:buFont typeface="Arial" pitchFamily="34" charset="0"/>
              <a:buChar char="•"/>
            </a:pPr>
            <a:r>
              <a:rPr lang="en-US" sz="2000" dirty="0" smtClean="0">
                <a:latin typeface="Calibri" pitchFamily="34" charset="0"/>
              </a:rPr>
              <a:t>Students are required to have two evaluation forms completed by host educators for each clinical category (General, Multicultural, and Special Education).  A student must spend a minimum of 5 hours in a host educator’s classroom before an evaluation can be requested.  These evaluations assess the student’s performance during the clinical experience.  Please note that an evaluation is not needed for each clinical experience.  If the student would like you to fill out the evaluation, </a:t>
            </a:r>
            <a:r>
              <a:rPr lang="en-US" sz="2000" dirty="0">
                <a:latin typeface="Calibri" pitchFamily="34" charset="0"/>
              </a:rPr>
              <a:t>t</a:t>
            </a:r>
            <a:r>
              <a:rPr lang="en-US" sz="2000" dirty="0" smtClean="0">
                <a:latin typeface="Calibri" pitchFamily="34" charset="0"/>
              </a:rPr>
              <a:t>hey will provide you with the form.  It should be mailed, faxed, or scanned and emailed to their Site </a:t>
            </a:r>
            <a:r>
              <a:rPr lang="en-US" sz="2000" dirty="0">
                <a:latin typeface="Calibri" pitchFamily="34" charset="0"/>
              </a:rPr>
              <a:t>D</a:t>
            </a:r>
            <a:r>
              <a:rPr lang="en-US" sz="2000" dirty="0" smtClean="0">
                <a:latin typeface="Calibri" pitchFamily="34" charset="0"/>
              </a:rPr>
              <a:t>irector.  This contact information is noted at the bottom of the evaluation form.</a:t>
            </a:r>
          </a:p>
          <a:p>
            <a:pPr>
              <a:buNone/>
            </a:pPr>
            <a:endParaRPr lang="en-US" sz="2400" dirty="0" smtClean="0"/>
          </a:p>
          <a:p>
            <a:pPr lvl="0"/>
            <a:endParaRPr lang="en-US" sz="2400" dirty="0" smtClean="0"/>
          </a:p>
          <a:p>
            <a:pPr>
              <a:buNone/>
            </a:pPr>
            <a:endParaRPr lang="en-US" sz="2400" dirty="0" smtClean="0"/>
          </a:p>
          <a:p>
            <a:pPr>
              <a:buNone/>
            </a:pPr>
            <a:endParaRPr lang="en-US" sz="2400" dirty="0" smtClean="0"/>
          </a:p>
          <a:p>
            <a:pPr lvl="0">
              <a:buNone/>
            </a:pPr>
            <a:endParaRPr lang="en-US" sz="2400" dirty="0" smtClean="0"/>
          </a:p>
          <a:p>
            <a:pPr>
              <a:buNone/>
            </a:pPr>
            <a:endParaRPr lang="en-US" sz="2400" dirty="0" smtClean="0">
              <a:latin typeface="Arial" pitchFamily="34" charset="0"/>
              <a:cs typeface="Arial" pitchFamily="34" charset="0"/>
            </a:endParaRPr>
          </a:p>
          <a:p>
            <a:pPr>
              <a:buNone/>
            </a:pPr>
            <a:endParaRPr lang="en-US" sz="6000" dirty="0" smtClean="0"/>
          </a:p>
          <a:p>
            <a:pPr>
              <a:buNone/>
            </a:pPr>
            <a:endParaRPr lang="en-US" sz="6000" dirty="0" smtClean="0"/>
          </a:p>
          <a:p>
            <a:pPr marL="400050" lvl="1" indent="0">
              <a:buNone/>
              <a:defRPr/>
            </a:pPr>
            <a:endParaRPr lang="en-US" sz="2400" dirty="0">
              <a:latin typeface="Arial" pitchFamily="34" charset="0"/>
              <a:cs typeface="Arial" pitchFamily="34" charset="0"/>
            </a:endParaRP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5715000"/>
            <a:ext cx="9144000" cy="1143000"/>
          </a:xfrm>
          <a:prstGeom prst="rect">
            <a:avLst/>
          </a:prstGeom>
          <a:solidFill>
            <a:srgbClr val="FAA6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5596"/>
              </a:solidFill>
            </a:endParaRPr>
          </a:p>
        </p:txBody>
      </p:sp>
      <p:pic>
        <p:nvPicPr>
          <p:cNvPr id="5123" name="Picture 5" descr="CUW_HorizontalFlushLeft.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5943600"/>
            <a:ext cx="3352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7" descr="CUW_CMYK_REV_TAG-fblue.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197600"/>
            <a:ext cx="26670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itle 1"/>
          <p:cNvSpPr>
            <a:spLocks noGrp="1"/>
          </p:cNvSpPr>
          <p:nvPr>
            <p:ph type="title"/>
          </p:nvPr>
        </p:nvSpPr>
        <p:spPr>
          <a:xfrm>
            <a:off x="457200" y="304800"/>
            <a:ext cx="8229600" cy="1143000"/>
          </a:xfrm>
        </p:spPr>
        <p:txBody>
          <a:bodyPr/>
          <a:lstStyle/>
          <a:p>
            <a:r>
              <a:rPr lang="en-US" sz="2400" b="1" u="sng" dirty="0" smtClean="0">
                <a:latin typeface="Calibri" pitchFamily="34" charset="0"/>
                <a:cs typeface="Arial" charset="0"/>
              </a:rPr>
              <a:t>After this presentation…</a:t>
            </a:r>
          </a:p>
        </p:txBody>
      </p:sp>
      <p:sp>
        <p:nvSpPr>
          <p:cNvPr id="3" name="Content Placeholder 2"/>
          <p:cNvSpPr>
            <a:spLocks noGrp="1"/>
          </p:cNvSpPr>
          <p:nvPr>
            <p:ph idx="1"/>
          </p:nvPr>
        </p:nvSpPr>
        <p:spPr>
          <a:xfrm>
            <a:off x="533400" y="1143000"/>
            <a:ext cx="8229600" cy="4495800"/>
          </a:xfrm>
        </p:spPr>
        <p:txBody>
          <a:bodyPr/>
          <a:lstStyle/>
          <a:p>
            <a:pPr>
              <a:buFont typeface="Arial" pitchFamily="34" charset="0"/>
              <a:buChar char="•"/>
            </a:pPr>
            <a:r>
              <a:rPr lang="en-US" sz="2000" dirty="0" smtClean="0">
                <a:latin typeface="Calibri" pitchFamily="34" charset="0"/>
              </a:rPr>
              <a:t>Return to the web link and click on </a:t>
            </a:r>
            <a:r>
              <a:rPr lang="en-US" sz="2000" smtClean="0">
                <a:latin typeface="Calibri" pitchFamily="34" charset="0"/>
              </a:rPr>
              <a:t>the Survey </a:t>
            </a:r>
            <a:r>
              <a:rPr lang="en-US" sz="2000" dirty="0" smtClean="0">
                <a:latin typeface="Calibri" pitchFamily="34" charset="0"/>
              </a:rPr>
              <a:t>tab.  There will be several brief questions to answer and a contact information section to fill out.  This will serve as evidence that you have viewed the presentation.</a:t>
            </a:r>
          </a:p>
          <a:p>
            <a:pPr>
              <a:buFont typeface="Arial" pitchFamily="34" charset="0"/>
              <a:buChar char="•"/>
            </a:pPr>
            <a:r>
              <a:rPr lang="en-US" sz="2000" dirty="0" smtClean="0">
                <a:latin typeface="Calibri" pitchFamily="34" charset="0"/>
              </a:rPr>
              <a:t>We are always looking for quality practicum host educators and cooperating teachers for student teaching assignments to work with our students.  If interested, you may contact the appropriate Site </a:t>
            </a:r>
            <a:r>
              <a:rPr lang="en-US" sz="2000" dirty="0">
                <a:latin typeface="Calibri" pitchFamily="34" charset="0"/>
              </a:rPr>
              <a:t>D</a:t>
            </a:r>
            <a:r>
              <a:rPr lang="en-US" sz="2000" dirty="0" smtClean="0">
                <a:latin typeface="Calibri" pitchFamily="34" charset="0"/>
              </a:rPr>
              <a:t>irector or indicate your interest on the contact information tab.</a:t>
            </a:r>
          </a:p>
          <a:p>
            <a:pPr>
              <a:buFont typeface="Arial" pitchFamily="34" charset="0"/>
              <a:buChar char="•"/>
            </a:pPr>
            <a:r>
              <a:rPr lang="en-US" sz="2000" dirty="0" smtClean="0">
                <a:latin typeface="Calibri" pitchFamily="34" charset="0"/>
              </a:rPr>
              <a:t>If you have any questions or concerns, please contact the appropriate Site </a:t>
            </a:r>
            <a:r>
              <a:rPr lang="en-US" sz="2000" dirty="0">
                <a:latin typeface="Calibri" pitchFamily="34" charset="0"/>
              </a:rPr>
              <a:t>D</a:t>
            </a:r>
            <a:r>
              <a:rPr lang="en-US" sz="2000" dirty="0" smtClean="0">
                <a:latin typeface="Calibri" pitchFamily="34" charset="0"/>
              </a:rPr>
              <a:t>irector.  </a:t>
            </a:r>
          </a:p>
          <a:p>
            <a:pPr lvl="0"/>
            <a:endParaRPr lang="en-US" sz="2400" dirty="0" smtClean="0">
              <a:latin typeface="Calibri" pitchFamily="34" charset="0"/>
            </a:endParaRPr>
          </a:p>
          <a:p>
            <a:pPr>
              <a:buNone/>
            </a:pPr>
            <a:endParaRPr lang="en-US" sz="2400" dirty="0" smtClean="0"/>
          </a:p>
          <a:p>
            <a:pPr lvl="0">
              <a:buNone/>
            </a:pPr>
            <a:endParaRPr lang="en-US" sz="2400" dirty="0" smtClean="0"/>
          </a:p>
          <a:p>
            <a:pPr>
              <a:buNone/>
            </a:pPr>
            <a:endParaRPr lang="en-US" sz="2400" dirty="0" smtClean="0">
              <a:latin typeface="Arial" pitchFamily="34" charset="0"/>
              <a:cs typeface="Arial" pitchFamily="34" charset="0"/>
            </a:endParaRPr>
          </a:p>
          <a:p>
            <a:pPr>
              <a:buNone/>
            </a:pPr>
            <a:endParaRPr lang="en-US" sz="6000" dirty="0" smtClean="0"/>
          </a:p>
          <a:p>
            <a:pPr>
              <a:buNone/>
            </a:pPr>
            <a:endParaRPr lang="en-US" sz="6000" dirty="0" smtClean="0"/>
          </a:p>
          <a:p>
            <a:pPr marL="400050" lvl="1" indent="0">
              <a:buNone/>
              <a:defRPr/>
            </a:pPr>
            <a:endParaRPr lang="en-US" sz="2400" dirty="0">
              <a:latin typeface="Arial" pitchFamily="34" charset="0"/>
              <a:cs typeface="Arial" pitchFamily="34" charset="0"/>
            </a:endParaRP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5715000"/>
            <a:ext cx="9144000" cy="1143000"/>
          </a:xfrm>
          <a:prstGeom prst="rect">
            <a:avLst/>
          </a:prstGeom>
          <a:solidFill>
            <a:srgbClr val="FAA6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5596"/>
              </a:solidFill>
            </a:endParaRPr>
          </a:p>
        </p:txBody>
      </p:sp>
      <p:pic>
        <p:nvPicPr>
          <p:cNvPr id="5123" name="Picture 5" descr="CUW_HorizontalFlushLeft.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5943600"/>
            <a:ext cx="3352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7" descr="CUW_CMYK_REV_TAG-fblue.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197600"/>
            <a:ext cx="26670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itle 1"/>
          <p:cNvSpPr>
            <a:spLocks noGrp="1"/>
          </p:cNvSpPr>
          <p:nvPr>
            <p:ph type="title"/>
          </p:nvPr>
        </p:nvSpPr>
        <p:spPr>
          <a:xfrm>
            <a:off x="457200" y="304800"/>
            <a:ext cx="8229600" cy="1143000"/>
          </a:xfrm>
        </p:spPr>
        <p:txBody>
          <a:bodyPr/>
          <a:lstStyle/>
          <a:p>
            <a:r>
              <a:rPr lang="en-US" sz="2400" b="1" u="sng" dirty="0" smtClean="0">
                <a:latin typeface="Calibri" pitchFamily="34" charset="0"/>
                <a:cs typeface="Arial" charset="0"/>
              </a:rPr>
              <a:t>CUW Program Director Contact Information</a:t>
            </a:r>
          </a:p>
        </p:txBody>
      </p:sp>
      <p:sp>
        <p:nvSpPr>
          <p:cNvPr id="3" name="Content Placeholder 2"/>
          <p:cNvSpPr>
            <a:spLocks noGrp="1"/>
          </p:cNvSpPr>
          <p:nvPr>
            <p:ph idx="1"/>
          </p:nvPr>
        </p:nvSpPr>
        <p:spPr>
          <a:xfrm>
            <a:off x="533400" y="1143000"/>
            <a:ext cx="8229600" cy="4495800"/>
          </a:xfrm>
        </p:spPr>
        <p:txBody>
          <a:bodyPr/>
          <a:lstStyle/>
          <a:p>
            <a:pPr>
              <a:buNone/>
            </a:pPr>
            <a:r>
              <a:rPr lang="en-US" sz="1400" b="1" u="sng" dirty="0" smtClean="0">
                <a:latin typeface="Calibri" pitchFamily="34" charset="0"/>
              </a:rPr>
              <a:t>Mequon:</a:t>
            </a:r>
            <a:endParaRPr lang="en-US" sz="1400" dirty="0" smtClean="0">
              <a:latin typeface="Calibri" pitchFamily="34" charset="0"/>
            </a:endParaRPr>
          </a:p>
          <a:p>
            <a:pPr>
              <a:buNone/>
            </a:pPr>
            <a:r>
              <a:rPr lang="en-US" sz="1400" dirty="0" smtClean="0">
                <a:latin typeface="Calibri" pitchFamily="34" charset="0"/>
              </a:rPr>
              <a:t>Jonathan Tempesta					</a:t>
            </a:r>
          </a:p>
          <a:p>
            <a:pPr>
              <a:buNone/>
            </a:pPr>
            <a:r>
              <a:rPr lang="en-US" sz="1400" dirty="0" smtClean="0">
                <a:latin typeface="Calibri" pitchFamily="34" charset="0"/>
              </a:rPr>
              <a:t>Director, Graduate Teacher Certification Program			</a:t>
            </a:r>
          </a:p>
          <a:p>
            <a:pPr>
              <a:buNone/>
            </a:pPr>
            <a:r>
              <a:rPr lang="en-US" sz="1400" dirty="0" smtClean="0">
                <a:latin typeface="Calibri" pitchFamily="34" charset="0"/>
              </a:rPr>
              <a:t>262-243-4558 or </a:t>
            </a:r>
            <a:r>
              <a:rPr lang="en-US" sz="1400" u="sng" dirty="0" smtClean="0">
                <a:latin typeface="Calibri" pitchFamily="34" charset="0"/>
                <a:hlinkClick r:id="rId6"/>
              </a:rPr>
              <a:t>jonathan.tempesta@cuw.edu</a:t>
            </a:r>
            <a:r>
              <a:rPr lang="en-US" sz="1400" dirty="0" smtClean="0">
                <a:latin typeface="Calibri" pitchFamily="34" charset="0"/>
              </a:rPr>
              <a:t>		</a:t>
            </a:r>
          </a:p>
          <a:p>
            <a:pPr>
              <a:buNone/>
            </a:pPr>
            <a:r>
              <a:rPr lang="en-US" sz="1400" dirty="0" smtClean="0">
                <a:latin typeface="Calibri" pitchFamily="34" charset="0"/>
              </a:rPr>
              <a:t> </a:t>
            </a:r>
            <a:r>
              <a:rPr lang="en-US" sz="1400" b="1" u="sng" dirty="0" smtClean="0">
                <a:latin typeface="Calibri" pitchFamily="34" charset="0"/>
              </a:rPr>
              <a:t>Appleton:</a:t>
            </a:r>
            <a:endParaRPr lang="en-US" sz="1400" dirty="0" smtClean="0">
              <a:latin typeface="Calibri" pitchFamily="34" charset="0"/>
            </a:endParaRPr>
          </a:p>
          <a:p>
            <a:pPr>
              <a:buNone/>
            </a:pPr>
            <a:r>
              <a:rPr lang="en-US" sz="1400" dirty="0" smtClean="0">
                <a:latin typeface="Calibri" pitchFamily="34" charset="0"/>
              </a:rPr>
              <a:t>Patricia Ormston						</a:t>
            </a:r>
          </a:p>
          <a:p>
            <a:pPr>
              <a:buNone/>
            </a:pPr>
            <a:r>
              <a:rPr lang="en-US" sz="1400" dirty="0" smtClean="0">
                <a:latin typeface="Calibri" pitchFamily="34" charset="0"/>
              </a:rPr>
              <a:t>Site Director, Graduate Teacher Certification Program</a:t>
            </a:r>
          </a:p>
          <a:p>
            <a:pPr>
              <a:buNone/>
            </a:pPr>
            <a:r>
              <a:rPr lang="en-US" sz="1400" dirty="0">
                <a:latin typeface="Calibri" pitchFamily="34" charset="0"/>
              </a:rPr>
              <a:t>262-243-1857 </a:t>
            </a:r>
            <a:r>
              <a:rPr lang="en-US" sz="1400" dirty="0" smtClean="0">
                <a:latin typeface="Calibri" pitchFamily="34" charset="0"/>
              </a:rPr>
              <a:t>or </a:t>
            </a:r>
            <a:r>
              <a:rPr lang="en-US" sz="1400" u="sng" dirty="0">
                <a:latin typeface="Calibri" pitchFamily="34" charset="0"/>
              </a:rPr>
              <a:t>Patricia.Ormston@cuw.edu</a:t>
            </a:r>
            <a:r>
              <a:rPr lang="en-US" sz="1400" dirty="0" smtClean="0">
                <a:latin typeface="Calibri" pitchFamily="34" charset="0"/>
              </a:rPr>
              <a:t>			</a:t>
            </a:r>
          </a:p>
          <a:p>
            <a:pPr>
              <a:buNone/>
            </a:pPr>
            <a:r>
              <a:rPr lang="en-US" sz="1400" dirty="0" smtClean="0">
                <a:latin typeface="Calibri" pitchFamily="34" charset="0"/>
              </a:rPr>
              <a:t> </a:t>
            </a:r>
            <a:r>
              <a:rPr lang="en-US" sz="1400" b="1" u="sng" dirty="0" smtClean="0">
                <a:latin typeface="Calibri" pitchFamily="34" charset="0"/>
              </a:rPr>
              <a:t>Kenosha:</a:t>
            </a:r>
            <a:endParaRPr lang="en-US" sz="1400" dirty="0" smtClean="0">
              <a:latin typeface="Calibri" pitchFamily="34" charset="0"/>
            </a:endParaRPr>
          </a:p>
          <a:p>
            <a:pPr>
              <a:buNone/>
            </a:pPr>
            <a:r>
              <a:rPr lang="en-US" sz="1400" dirty="0" smtClean="0">
                <a:latin typeface="Calibri" pitchFamily="34" charset="0"/>
              </a:rPr>
              <a:t>Tanisha Kirkwood</a:t>
            </a:r>
            <a:endParaRPr lang="en-US" sz="1400" dirty="0" smtClean="0">
              <a:latin typeface="Calibri" pitchFamily="34" charset="0"/>
            </a:endParaRPr>
          </a:p>
          <a:p>
            <a:pPr>
              <a:buNone/>
            </a:pPr>
            <a:r>
              <a:rPr lang="en-US" sz="1400" dirty="0" smtClean="0">
                <a:latin typeface="Calibri" pitchFamily="34" charset="0"/>
              </a:rPr>
              <a:t>Site Director, Graduate Teacher Certification Program</a:t>
            </a:r>
          </a:p>
          <a:p>
            <a:pPr>
              <a:buNone/>
            </a:pPr>
            <a:r>
              <a:rPr lang="en-US" sz="1400" dirty="0" smtClean="0">
                <a:latin typeface="Calibri" pitchFamily="34" charset="0"/>
              </a:rPr>
              <a:t>262-697-8260 or </a:t>
            </a:r>
            <a:r>
              <a:rPr lang="en-US" sz="1400" u="sng" dirty="0" smtClean="0">
                <a:latin typeface="Calibri" pitchFamily="34" charset="0"/>
                <a:hlinkClick r:id="rId7"/>
              </a:rPr>
              <a:t>Tanisha.kirkwood</a:t>
            </a:r>
            <a:r>
              <a:rPr lang="en-US" sz="1400" u="sng" dirty="0" smtClean="0">
                <a:latin typeface="Calibri" pitchFamily="34" charset="0"/>
                <a:hlinkClick r:id="rId7"/>
              </a:rPr>
              <a:t>@cuw.edu</a:t>
            </a:r>
            <a:r>
              <a:rPr lang="en-US" sz="1400" u="sng" dirty="0" smtClean="0">
                <a:latin typeface="Calibri" pitchFamily="34" charset="0"/>
              </a:rPr>
              <a:t> </a:t>
            </a:r>
            <a:endParaRPr lang="en-US" sz="1400" dirty="0" smtClean="0">
              <a:latin typeface="Calibri" pitchFamily="34" charset="0"/>
            </a:endParaRPr>
          </a:p>
          <a:p>
            <a:pPr>
              <a:buNone/>
            </a:pPr>
            <a:r>
              <a:rPr lang="en-US" sz="1400" dirty="0" smtClean="0">
                <a:latin typeface="Calibri" pitchFamily="34" charset="0"/>
              </a:rPr>
              <a:t> </a:t>
            </a:r>
            <a:r>
              <a:rPr lang="en-US" sz="1400" b="1" u="sng" dirty="0" smtClean="0">
                <a:latin typeface="Calibri" pitchFamily="34" charset="0"/>
              </a:rPr>
              <a:t>Madison:</a:t>
            </a:r>
            <a:endParaRPr lang="en-US" sz="1400" dirty="0" smtClean="0">
              <a:latin typeface="Calibri" pitchFamily="34" charset="0"/>
            </a:endParaRPr>
          </a:p>
          <a:p>
            <a:pPr>
              <a:buNone/>
            </a:pPr>
            <a:r>
              <a:rPr lang="en-US" sz="1400" smtClean="0">
                <a:latin typeface="Calibri" pitchFamily="34" charset="0"/>
              </a:rPr>
              <a:t>Holly Virnoche</a:t>
            </a:r>
            <a:r>
              <a:rPr lang="en-US" sz="1400" dirty="0" smtClean="0">
                <a:latin typeface="Calibri" pitchFamily="34" charset="0"/>
              </a:rPr>
              <a:t>						</a:t>
            </a:r>
          </a:p>
          <a:p>
            <a:pPr>
              <a:buNone/>
            </a:pPr>
            <a:r>
              <a:rPr lang="en-US" sz="1400" dirty="0" smtClean="0">
                <a:latin typeface="Calibri" pitchFamily="34" charset="0"/>
              </a:rPr>
              <a:t>Site Director, Graduate Teacher Certification Program</a:t>
            </a:r>
          </a:p>
          <a:p>
            <a:pPr>
              <a:buNone/>
            </a:pPr>
            <a:r>
              <a:rPr lang="en-US" sz="1400" dirty="0" smtClean="0">
                <a:latin typeface="Calibri" pitchFamily="34" charset="0"/>
              </a:rPr>
              <a:t>262-243-1847 or </a:t>
            </a:r>
            <a:r>
              <a:rPr lang="en-US" sz="1400" u="sng" dirty="0" smtClean="0">
                <a:latin typeface="Calibri" pitchFamily="34" charset="0"/>
                <a:hlinkClick r:id="rId8"/>
              </a:rPr>
              <a:t>Holly.virnoche</a:t>
            </a:r>
            <a:r>
              <a:rPr lang="en-US" sz="1400" u="sng" dirty="0" smtClean="0">
                <a:latin typeface="Calibri" pitchFamily="34" charset="0"/>
                <a:hlinkClick r:id="rId8"/>
              </a:rPr>
              <a:t>@cuw.edu</a:t>
            </a:r>
            <a:r>
              <a:rPr lang="en-US" sz="1400" u="sng" dirty="0" smtClean="0">
                <a:latin typeface="Calibri" pitchFamily="34" charset="0"/>
              </a:rPr>
              <a:t> </a:t>
            </a:r>
            <a:r>
              <a:rPr lang="en-US" sz="1400" dirty="0" smtClean="0">
                <a:latin typeface="Calibri" pitchFamily="34" charset="0"/>
              </a:rPr>
              <a:t>	</a:t>
            </a:r>
            <a:r>
              <a:rPr lang="en-US" sz="1000" dirty="0" smtClean="0"/>
              <a:t>		</a:t>
            </a:r>
          </a:p>
          <a:p>
            <a:pPr>
              <a:buNone/>
            </a:pPr>
            <a:endParaRPr lang="en-US" sz="2400" dirty="0" smtClean="0"/>
          </a:p>
          <a:p>
            <a:pPr lvl="0">
              <a:buNone/>
            </a:pPr>
            <a:endParaRPr lang="en-US" sz="2400" dirty="0" smtClean="0"/>
          </a:p>
          <a:p>
            <a:pPr>
              <a:buNone/>
            </a:pPr>
            <a:endParaRPr lang="en-US" sz="2400" dirty="0" smtClean="0">
              <a:latin typeface="Arial" pitchFamily="34" charset="0"/>
              <a:cs typeface="Arial" pitchFamily="34" charset="0"/>
            </a:endParaRPr>
          </a:p>
          <a:p>
            <a:pPr>
              <a:buNone/>
            </a:pPr>
            <a:endParaRPr lang="en-US" sz="6000" dirty="0" smtClean="0"/>
          </a:p>
          <a:p>
            <a:pPr>
              <a:buNone/>
            </a:pPr>
            <a:endParaRPr lang="en-US" sz="6000" dirty="0" smtClean="0"/>
          </a:p>
          <a:p>
            <a:pPr marL="400050" lvl="1" indent="0">
              <a:buNone/>
              <a:defRPr/>
            </a:pPr>
            <a:endParaRPr lang="en-US" sz="2400" dirty="0">
              <a:latin typeface="Arial" pitchFamily="34" charset="0"/>
              <a:cs typeface="Arial" pitchFamily="34" charset="0"/>
            </a:endParaRP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ays_Blue-gradated.png"/>
          <p:cNvPicPr>
            <a:picLocks noChangeAspect="1"/>
          </p:cNvPicPr>
          <p:nvPr/>
        </p:nvPicPr>
        <p:blipFill>
          <a:blip r:embed="rId3" cstate="print"/>
          <a:stretch>
            <a:fillRect/>
          </a:stretch>
        </p:blipFill>
        <p:spPr>
          <a:xfrm>
            <a:off x="-1123950" y="0"/>
            <a:ext cx="10267950" cy="6858000"/>
          </a:xfrm>
          <a:prstGeom prst="rect">
            <a:avLst/>
          </a:prstGeom>
          <a:solidFill>
            <a:schemeClr val="tx2">
              <a:lumMod val="75000"/>
            </a:schemeClr>
          </a:solidFill>
        </p:spPr>
      </p:pic>
      <p:sp>
        <p:nvSpPr>
          <p:cNvPr id="25604" name="TextBox 5"/>
          <p:cNvSpPr txBox="1">
            <a:spLocks noChangeArrowheads="1"/>
          </p:cNvSpPr>
          <p:nvPr/>
        </p:nvSpPr>
        <p:spPr bwMode="auto">
          <a:xfrm>
            <a:off x="-762000" y="266700"/>
            <a:ext cx="94488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sz="4800" b="1" dirty="0" smtClean="0">
              <a:solidFill>
                <a:schemeClr val="bg1"/>
              </a:solidFill>
            </a:endParaRPr>
          </a:p>
          <a:p>
            <a:pPr algn="ctr" eaLnBrk="1" hangingPunct="1"/>
            <a:r>
              <a:rPr lang="en-US" sz="4800" b="1" dirty="0" smtClean="0">
                <a:solidFill>
                  <a:schemeClr val="bg1"/>
                </a:solidFill>
              </a:rPr>
              <a:t>Thank You!</a:t>
            </a:r>
            <a:endParaRPr lang="en-US" sz="4800" dirty="0">
              <a:solidFill>
                <a:schemeClr val="bg1"/>
              </a:solidFill>
            </a:endParaRPr>
          </a:p>
          <a:p>
            <a:pPr eaLnBrk="1" hangingPunct="1"/>
            <a:r>
              <a:rPr lang="en-US" sz="2400" b="1" dirty="0"/>
              <a:t> </a:t>
            </a:r>
            <a:endParaRPr lang="en-US" sz="2400" dirty="0" smtClean="0">
              <a:solidFill>
                <a:schemeClr val="bg1"/>
              </a:solidFill>
            </a:endParaRPr>
          </a:p>
          <a:p>
            <a:pPr eaLnBrk="1" hangingPunct="1"/>
            <a:r>
              <a:rPr lang="en-US" sz="2400" dirty="0" smtClean="0">
                <a:solidFill>
                  <a:schemeClr val="bg1"/>
                </a:solidFill>
              </a:rPr>
              <a:t>We </a:t>
            </a:r>
            <a:r>
              <a:rPr lang="en-US" sz="2400" dirty="0">
                <a:solidFill>
                  <a:schemeClr val="bg1"/>
                </a:solidFill>
              </a:rPr>
              <a:t>hope this presentation answers </a:t>
            </a:r>
            <a:r>
              <a:rPr lang="en-US" sz="2400" dirty="0" smtClean="0">
                <a:solidFill>
                  <a:schemeClr val="bg1"/>
                </a:solidFill>
              </a:rPr>
              <a:t>your questions regarding </a:t>
            </a:r>
            <a:r>
              <a:rPr lang="en-US" sz="2400" dirty="0">
                <a:solidFill>
                  <a:schemeClr val="bg1"/>
                </a:solidFill>
              </a:rPr>
              <a:t>the requirements for </a:t>
            </a:r>
            <a:r>
              <a:rPr lang="en-US" sz="2400" dirty="0" smtClean="0">
                <a:solidFill>
                  <a:schemeClr val="bg1"/>
                </a:solidFill>
              </a:rPr>
              <a:t>our Graduate Teacher Certification Program clinical students. We </a:t>
            </a:r>
            <a:r>
              <a:rPr lang="en-US" sz="2400" dirty="0">
                <a:solidFill>
                  <a:schemeClr val="bg1"/>
                </a:solidFill>
              </a:rPr>
              <a:t>thank </a:t>
            </a:r>
            <a:r>
              <a:rPr lang="en-US" sz="2400" dirty="0" smtClean="0">
                <a:solidFill>
                  <a:schemeClr val="bg1"/>
                </a:solidFill>
              </a:rPr>
              <a:t>you </a:t>
            </a:r>
            <a:r>
              <a:rPr lang="en-US" sz="2400" dirty="0">
                <a:solidFill>
                  <a:schemeClr val="bg1"/>
                </a:solidFill>
              </a:rPr>
              <a:t>for your service to </a:t>
            </a:r>
            <a:r>
              <a:rPr lang="en-US" sz="2400" dirty="0" smtClean="0">
                <a:solidFill>
                  <a:schemeClr val="bg1"/>
                </a:solidFill>
              </a:rPr>
              <a:t>the profession, to our clinical students, </a:t>
            </a:r>
            <a:r>
              <a:rPr lang="en-US" sz="2400" dirty="0">
                <a:solidFill>
                  <a:schemeClr val="bg1"/>
                </a:solidFill>
              </a:rPr>
              <a:t>and to Concordia University Wisconsin.    </a:t>
            </a:r>
            <a:endParaRPr lang="en-US" sz="2400" dirty="0" smtClean="0">
              <a:solidFill>
                <a:schemeClr val="bg1"/>
              </a:solidFill>
            </a:endParaRPr>
          </a:p>
          <a:p>
            <a:pPr eaLnBrk="1" hangingPunct="1"/>
            <a:endParaRPr lang="en-US" sz="2800" dirty="0">
              <a:solidFill>
                <a:schemeClr val="bg1"/>
              </a:solidFill>
            </a:endParaRPr>
          </a:p>
          <a:p>
            <a:pPr eaLnBrk="1" hangingPunct="1"/>
            <a:endParaRPr lang="en-US" sz="2800" dirty="0">
              <a:solidFill>
                <a:schemeClr val="bg1"/>
              </a:solidFill>
            </a:endParaRPr>
          </a:p>
        </p:txBody>
      </p:sp>
      <p:pic>
        <p:nvPicPr>
          <p:cNvPr id="5" name="Picture 8" descr="CUW_horizonalcenter_TAG.t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4495800"/>
            <a:ext cx="6038850" cy="1444625"/>
          </a:xfrm>
          <a:prstGeom prst="rect">
            <a:avLst/>
          </a:prstGeom>
          <a:solidFill>
            <a:schemeClr val="tx2">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5715000"/>
            <a:ext cx="9144000" cy="1143000"/>
          </a:xfrm>
          <a:prstGeom prst="rect">
            <a:avLst/>
          </a:prstGeom>
          <a:solidFill>
            <a:srgbClr val="FAA6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5596"/>
              </a:solidFill>
            </a:endParaRPr>
          </a:p>
        </p:txBody>
      </p:sp>
      <p:pic>
        <p:nvPicPr>
          <p:cNvPr id="4099" name="Picture 5" descr="CUW_HorizontalFlushLeft.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5943600"/>
            <a:ext cx="3352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7" descr="CUW_CMYK_REV_TAG-fblue.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197600"/>
            <a:ext cx="26670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itle 1"/>
          <p:cNvSpPr>
            <a:spLocks noGrp="1"/>
          </p:cNvSpPr>
          <p:nvPr>
            <p:ph type="title"/>
          </p:nvPr>
        </p:nvSpPr>
        <p:spPr/>
        <p:txBody>
          <a:bodyPr/>
          <a:lstStyle/>
          <a:p>
            <a:r>
              <a:rPr lang="en-US" sz="2400" b="1" u="sng" dirty="0" smtClean="0">
                <a:latin typeface="Calibri" pitchFamily="34" charset="0"/>
                <a:cs typeface="Arial" charset="0"/>
              </a:rPr>
              <a:t>The Clinical Experience</a:t>
            </a:r>
          </a:p>
        </p:txBody>
      </p:sp>
      <p:sp>
        <p:nvSpPr>
          <p:cNvPr id="4102" name="Content Placeholder 2"/>
          <p:cNvSpPr>
            <a:spLocks noGrp="1"/>
          </p:cNvSpPr>
          <p:nvPr>
            <p:ph idx="1"/>
          </p:nvPr>
        </p:nvSpPr>
        <p:spPr>
          <a:xfrm>
            <a:off x="533400" y="1143000"/>
            <a:ext cx="8229600" cy="5181600"/>
          </a:xfrm>
        </p:spPr>
        <p:txBody>
          <a:bodyPr/>
          <a:lstStyle/>
          <a:p>
            <a:pPr>
              <a:buNone/>
            </a:pPr>
            <a:r>
              <a:rPr lang="en-US" sz="2400" dirty="0" smtClean="0"/>
              <a:t>	</a:t>
            </a:r>
            <a:r>
              <a:rPr lang="en-US" sz="2000" dirty="0" smtClean="0">
                <a:latin typeface="Calibri" pitchFamily="34" charset="0"/>
                <a:cs typeface="Arial" pitchFamily="34" charset="0"/>
              </a:rPr>
              <a:t>The Clinical Experience is essential to becoming an effective teacher.  The Wisconsin Department of Public Instruction (DPI) requires students who are preparing for teacher licensure to complete pre-student teaching field experiences, called </a:t>
            </a:r>
            <a:r>
              <a:rPr lang="en-US" sz="2000" dirty="0" err="1" smtClean="0">
                <a:latin typeface="Calibri" pitchFamily="34" charset="0"/>
                <a:cs typeface="Arial" pitchFamily="34" charset="0"/>
              </a:rPr>
              <a:t>clinicals</a:t>
            </a:r>
            <a:r>
              <a:rPr lang="en-US" sz="2000" dirty="0" smtClean="0">
                <a:latin typeface="Calibri" pitchFamily="34" charset="0"/>
                <a:cs typeface="Arial" pitchFamily="34" charset="0"/>
              </a:rPr>
              <a:t>, in a variety of educational settings and sites.  Throughout the teacher certification program, students are required to complete clinical hours in accordance with the courses they are taking.  This not only helps keep them actively involved with students in an educational setting, but also allows them to combine educational theory with what they are observing in classrooms.  Above all, it will provide them with valuable experience in becoming an effective teacher.  </a:t>
            </a:r>
          </a:p>
          <a:p>
            <a:pPr>
              <a:buNone/>
            </a:pPr>
            <a:endParaRPr lang="en-US" dirty="0" smtClean="0">
              <a:latin typeface="Calibri" pitchFamily="34" charset="0"/>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5715000"/>
            <a:ext cx="9144000" cy="1143000"/>
          </a:xfrm>
          <a:prstGeom prst="rect">
            <a:avLst/>
          </a:prstGeom>
          <a:solidFill>
            <a:srgbClr val="FAA6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5596"/>
              </a:solidFill>
            </a:endParaRPr>
          </a:p>
        </p:txBody>
      </p:sp>
      <p:pic>
        <p:nvPicPr>
          <p:cNvPr id="5123" name="Picture 5" descr="CUW_HorizontalFlushLeft.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5943600"/>
            <a:ext cx="3352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7" descr="CUW_CMYK_REV_TAG-fblue.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197600"/>
            <a:ext cx="26670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itle 1"/>
          <p:cNvSpPr>
            <a:spLocks noGrp="1"/>
          </p:cNvSpPr>
          <p:nvPr>
            <p:ph type="title"/>
          </p:nvPr>
        </p:nvSpPr>
        <p:spPr/>
        <p:txBody>
          <a:bodyPr/>
          <a:lstStyle/>
          <a:p>
            <a:r>
              <a:rPr lang="en-US" sz="2400" b="1" u="sng" dirty="0" smtClean="0">
                <a:latin typeface="Calibri" pitchFamily="34" charset="0"/>
                <a:cs typeface="Arial" charset="0"/>
              </a:rPr>
              <a:t>Clinical Hours</a:t>
            </a:r>
          </a:p>
        </p:txBody>
      </p:sp>
      <p:sp>
        <p:nvSpPr>
          <p:cNvPr id="3" name="Content Placeholder 2"/>
          <p:cNvSpPr>
            <a:spLocks noGrp="1"/>
          </p:cNvSpPr>
          <p:nvPr>
            <p:ph idx="1"/>
          </p:nvPr>
        </p:nvSpPr>
        <p:spPr>
          <a:xfrm>
            <a:off x="533400" y="1219200"/>
            <a:ext cx="8229600" cy="4495800"/>
          </a:xfrm>
        </p:spPr>
        <p:txBody>
          <a:bodyPr/>
          <a:lstStyle/>
          <a:p>
            <a:pPr marL="400050" lvl="1" indent="0">
              <a:buNone/>
              <a:defRPr/>
            </a:pPr>
            <a:r>
              <a:rPr lang="en-US" sz="2000" dirty="0" smtClean="0">
                <a:latin typeface="Calibri" pitchFamily="34" charset="0"/>
                <a:cs typeface="Arial" pitchFamily="34" charset="0"/>
              </a:rPr>
              <a:t>Clinical Hours are broken down into 3 categories: General, Multicultural, and Special Education.</a:t>
            </a:r>
          </a:p>
          <a:p>
            <a:pPr marL="400050" lvl="1" indent="0">
              <a:buNone/>
              <a:defRPr/>
            </a:pPr>
            <a:endParaRPr lang="en-US" sz="2000" dirty="0" smtClean="0">
              <a:latin typeface="Calibri" pitchFamily="34" charset="0"/>
              <a:cs typeface="Arial" pitchFamily="34" charset="0"/>
            </a:endParaRPr>
          </a:p>
          <a:p>
            <a:pPr marL="400050" lvl="1" indent="0">
              <a:buNone/>
              <a:defRPr/>
            </a:pPr>
            <a:r>
              <a:rPr lang="en-US" sz="2000" dirty="0" smtClean="0">
                <a:latin typeface="Calibri" pitchFamily="34" charset="0"/>
                <a:cs typeface="Arial" pitchFamily="34" charset="0"/>
              </a:rPr>
              <a:t>Students are required to complete about 25 hours in each category prior to the start of their student teaching semester.</a:t>
            </a:r>
            <a:endParaRPr lang="en-US" sz="2000" dirty="0">
              <a:latin typeface="Calibri" pitchFamily="34" charset="0"/>
              <a:cs typeface="Arial" pitchFamily="34" charset="0"/>
            </a:endParaRP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5715000"/>
            <a:ext cx="9144000" cy="1143000"/>
          </a:xfrm>
          <a:prstGeom prst="rect">
            <a:avLst/>
          </a:prstGeom>
          <a:solidFill>
            <a:srgbClr val="FAA6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5596"/>
              </a:solidFill>
            </a:endParaRPr>
          </a:p>
        </p:txBody>
      </p:sp>
      <p:pic>
        <p:nvPicPr>
          <p:cNvPr id="5123" name="Picture 5" descr="CUW_HorizontalFlushLeft.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5943600"/>
            <a:ext cx="3352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7" descr="CUW_CMYK_REV_TAG-fblue.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197600"/>
            <a:ext cx="26670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itle 1"/>
          <p:cNvSpPr>
            <a:spLocks noGrp="1"/>
          </p:cNvSpPr>
          <p:nvPr>
            <p:ph type="title"/>
          </p:nvPr>
        </p:nvSpPr>
        <p:spPr/>
        <p:txBody>
          <a:bodyPr/>
          <a:lstStyle/>
          <a:p>
            <a:r>
              <a:rPr lang="en-US" sz="2400" b="1" u="sng" dirty="0" smtClean="0">
                <a:latin typeface="Calibri" pitchFamily="34" charset="0"/>
                <a:cs typeface="Arial" charset="0"/>
              </a:rPr>
              <a:t>General Hours</a:t>
            </a:r>
          </a:p>
        </p:txBody>
      </p:sp>
      <p:sp>
        <p:nvSpPr>
          <p:cNvPr id="3" name="Content Placeholder 2"/>
          <p:cNvSpPr>
            <a:spLocks noGrp="1"/>
          </p:cNvSpPr>
          <p:nvPr>
            <p:ph idx="1"/>
          </p:nvPr>
        </p:nvSpPr>
        <p:spPr>
          <a:xfrm>
            <a:off x="533400" y="1219200"/>
            <a:ext cx="8229600" cy="4495800"/>
          </a:xfrm>
        </p:spPr>
        <p:txBody>
          <a:bodyPr/>
          <a:lstStyle/>
          <a:p>
            <a:pPr>
              <a:buNone/>
            </a:pPr>
            <a:r>
              <a:rPr lang="en-US" sz="2400" dirty="0" smtClean="0"/>
              <a:t>	</a:t>
            </a:r>
            <a:r>
              <a:rPr lang="en-US" sz="2000" dirty="0" err="1" smtClean="0">
                <a:latin typeface="Calibri" pitchFamily="34" charset="0"/>
                <a:cs typeface="Arial" pitchFamily="34" charset="0"/>
              </a:rPr>
              <a:t>Clinicals</a:t>
            </a:r>
            <a:r>
              <a:rPr lang="en-US" sz="2000" dirty="0" smtClean="0">
                <a:latin typeface="Calibri" pitchFamily="34" charset="0"/>
                <a:cs typeface="Arial" pitchFamily="34" charset="0"/>
              </a:rPr>
              <a:t> are designed to provide multiple opportunities for pre-teacher candidates to apply their knowledge, skills, and dispositions in a variety of educational settings.  During general clinical experiences, prospective teachers demonstrate their ability to interact and work in traditional mainstream schools and classrooms.  While diversity and exceptionalities are always present in classrooms, the general clinical experience offers an opportunity to focus and reflect upon general learning and teaching goals without attending specifically to differentiation.  </a:t>
            </a:r>
          </a:p>
          <a:p>
            <a:pPr>
              <a:buNone/>
            </a:pPr>
            <a:endParaRPr lang="en-US" sz="6000" dirty="0" smtClean="0"/>
          </a:p>
          <a:p>
            <a:pPr marL="400050" lvl="1" indent="0">
              <a:buNone/>
              <a:defRPr/>
            </a:pPr>
            <a:endParaRPr lang="en-US" sz="2400" dirty="0">
              <a:latin typeface="Arial" pitchFamily="34" charset="0"/>
              <a:cs typeface="Arial" pitchFamily="34" charset="0"/>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5715000"/>
            <a:ext cx="9144000" cy="1143000"/>
          </a:xfrm>
          <a:prstGeom prst="rect">
            <a:avLst/>
          </a:prstGeom>
          <a:solidFill>
            <a:srgbClr val="FAA6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5596"/>
              </a:solidFill>
            </a:endParaRPr>
          </a:p>
        </p:txBody>
      </p:sp>
      <p:pic>
        <p:nvPicPr>
          <p:cNvPr id="5123" name="Picture 5" descr="CUW_HorizontalFlushLeft.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5943600"/>
            <a:ext cx="3352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7" descr="CUW_CMYK_REV_TAG-fblue.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197600"/>
            <a:ext cx="26670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itle 1"/>
          <p:cNvSpPr>
            <a:spLocks noGrp="1"/>
          </p:cNvSpPr>
          <p:nvPr>
            <p:ph type="title"/>
          </p:nvPr>
        </p:nvSpPr>
        <p:spPr/>
        <p:txBody>
          <a:bodyPr/>
          <a:lstStyle/>
          <a:p>
            <a:r>
              <a:rPr lang="en-US" sz="2400" b="1" u="sng" dirty="0" smtClean="0">
                <a:latin typeface="Calibri" pitchFamily="34" charset="0"/>
                <a:cs typeface="Arial" charset="0"/>
              </a:rPr>
              <a:t>Multicultural Hours</a:t>
            </a:r>
          </a:p>
        </p:txBody>
      </p:sp>
      <p:sp>
        <p:nvSpPr>
          <p:cNvPr id="3" name="Content Placeholder 2"/>
          <p:cNvSpPr>
            <a:spLocks noGrp="1"/>
          </p:cNvSpPr>
          <p:nvPr>
            <p:ph idx="1"/>
          </p:nvPr>
        </p:nvSpPr>
        <p:spPr>
          <a:xfrm>
            <a:off x="533400" y="1219200"/>
            <a:ext cx="8229600" cy="4495800"/>
          </a:xfrm>
        </p:spPr>
        <p:txBody>
          <a:bodyPr/>
          <a:lstStyle/>
          <a:p>
            <a:pPr>
              <a:buNone/>
            </a:pPr>
            <a:r>
              <a:rPr lang="en-US" sz="2400" dirty="0" smtClean="0"/>
              <a:t>	</a:t>
            </a:r>
            <a:r>
              <a:rPr lang="en-US" sz="2000" dirty="0" smtClean="0">
                <a:latin typeface="Calibri" pitchFamily="34" charset="0"/>
                <a:cs typeface="Arial" pitchFamily="34" charset="0"/>
              </a:rPr>
              <a:t>All candidates participate in a number of field experiences which facilitate their exploration of teaching and learning settings including students from diverse backgrounds.  These </a:t>
            </a:r>
            <a:r>
              <a:rPr lang="en-US" sz="2000" dirty="0" err="1" smtClean="0">
                <a:latin typeface="Calibri" pitchFamily="34" charset="0"/>
                <a:cs typeface="Arial" pitchFamily="34" charset="0"/>
              </a:rPr>
              <a:t>clinicals</a:t>
            </a:r>
            <a:r>
              <a:rPr lang="en-US" sz="2000" dirty="0" smtClean="0">
                <a:latin typeface="Calibri" pitchFamily="34" charset="0"/>
                <a:cs typeface="Arial" pitchFamily="34" charset="0"/>
              </a:rPr>
              <a:t> provide opportunities for candidates to develop and demonstrate their knowledge, skills, and dispositions in working with and interacting with students from diverse ethnic, racial, and socioeconomic backgrounds, including supporting English Language Learners.</a:t>
            </a:r>
          </a:p>
          <a:p>
            <a:pPr>
              <a:buNone/>
            </a:pPr>
            <a:r>
              <a:rPr lang="en-US" sz="6000" dirty="0" smtClean="0">
                <a:latin typeface="Calibri" pitchFamily="34" charset="0"/>
              </a:rPr>
              <a:t> </a:t>
            </a:r>
          </a:p>
          <a:p>
            <a:pPr>
              <a:buNone/>
            </a:pPr>
            <a:endParaRPr lang="en-US" sz="6000" dirty="0" smtClean="0"/>
          </a:p>
          <a:p>
            <a:pPr marL="400050" lvl="1" indent="0">
              <a:buNone/>
              <a:defRPr/>
            </a:pPr>
            <a:endParaRPr lang="en-US" sz="2400" dirty="0">
              <a:latin typeface="Arial" pitchFamily="34" charset="0"/>
              <a:cs typeface="Arial" pitchFamily="34" charset="0"/>
            </a:endParaRP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5715000"/>
            <a:ext cx="9144000" cy="1143000"/>
          </a:xfrm>
          <a:prstGeom prst="rect">
            <a:avLst/>
          </a:prstGeom>
          <a:solidFill>
            <a:srgbClr val="FAA6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5596"/>
              </a:solidFill>
            </a:endParaRPr>
          </a:p>
        </p:txBody>
      </p:sp>
      <p:pic>
        <p:nvPicPr>
          <p:cNvPr id="5123" name="Picture 5" descr="CUW_HorizontalFlushLeft.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5943600"/>
            <a:ext cx="3352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7" descr="CUW_CMYK_REV_TAG-fblue.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197600"/>
            <a:ext cx="26670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itle 1"/>
          <p:cNvSpPr>
            <a:spLocks noGrp="1"/>
          </p:cNvSpPr>
          <p:nvPr>
            <p:ph type="title"/>
          </p:nvPr>
        </p:nvSpPr>
        <p:spPr/>
        <p:txBody>
          <a:bodyPr/>
          <a:lstStyle/>
          <a:p>
            <a:r>
              <a:rPr lang="en-US" sz="2400" b="1" u="sng" dirty="0" smtClean="0">
                <a:latin typeface="Calibri" pitchFamily="34" charset="0"/>
                <a:cs typeface="Arial" charset="0"/>
              </a:rPr>
              <a:t>Special Education Hours</a:t>
            </a:r>
          </a:p>
        </p:txBody>
      </p:sp>
      <p:sp>
        <p:nvSpPr>
          <p:cNvPr id="3" name="Content Placeholder 2"/>
          <p:cNvSpPr>
            <a:spLocks noGrp="1"/>
          </p:cNvSpPr>
          <p:nvPr>
            <p:ph idx="1"/>
          </p:nvPr>
        </p:nvSpPr>
        <p:spPr>
          <a:xfrm>
            <a:off x="533400" y="1219200"/>
            <a:ext cx="8229600" cy="4495800"/>
          </a:xfrm>
        </p:spPr>
        <p:txBody>
          <a:bodyPr/>
          <a:lstStyle/>
          <a:p>
            <a:pPr>
              <a:buNone/>
            </a:pPr>
            <a:r>
              <a:rPr lang="en-US" sz="2400" dirty="0" smtClean="0"/>
              <a:t>	</a:t>
            </a:r>
            <a:r>
              <a:rPr lang="en-US" sz="2000" dirty="0" smtClean="0">
                <a:latin typeface="Calibri" pitchFamily="34" charset="0"/>
                <a:cs typeface="Arial" pitchFamily="34" charset="0"/>
              </a:rPr>
              <a:t>All candidates participate in a number of field experiences which facilitate their exploration of teaching and learning settings including students with exceptionalities.  These </a:t>
            </a:r>
            <a:r>
              <a:rPr lang="en-US" sz="2000" dirty="0" err="1" smtClean="0">
                <a:latin typeface="Calibri" pitchFamily="34" charset="0"/>
                <a:cs typeface="Arial" pitchFamily="34" charset="0"/>
              </a:rPr>
              <a:t>clinicals</a:t>
            </a:r>
            <a:r>
              <a:rPr lang="en-US" sz="2000" dirty="0" smtClean="0">
                <a:latin typeface="Calibri" pitchFamily="34" charset="0"/>
                <a:cs typeface="Arial" pitchFamily="34" charset="0"/>
              </a:rPr>
              <a:t> provide opportunities for candidates to develop and demonstrate skills needed for working with and interacting with exceptional students.  Students must observe in both a self-contained special education classroom, as well as classrooms where students are mainstreamed.  </a:t>
            </a:r>
          </a:p>
          <a:p>
            <a:pPr>
              <a:buNone/>
            </a:pPr>
            <a:endParaRPr lang="en-US" sz="2400" dirty="0" smtClean="0">
              <a:latin typeface="Arial" pitchFamily="34" charset="0"/>
              <a:cs typeface="Arial" pitchFamily="34" charset="0"/>
            </a:endParaRPr>
          </a:p>
          <a:p>
            <a:pPr>
              <a:buNone/>
            </a:pPr>
            <a:r>
              <a:rPr lang="en-US" sz="6000" dirty="0" smtClean="0"/>
              <a:t> </a:t>
            </a:r>
          </a:p>
          <a:p>
            <a:pPr>
              <a:buNone/>
            </a:pPr>
            <a:endParaRPr lang="en-US" sz="6000" dirty="0" smtClean="0"/>
          </a:p>
          <a:p>
            <a:pPr marL="400050" lvl="1" indent="0">
              <a:buNone/>
              <a:defRPr/>
            </a:pPr>
            <a:endParaRPr lang="en-US" sz="2400" dirty="0">
              <a:latin typeface="Arial" pitchFamily="34" charset="0"/>
              <a:cs typeface="Arial" pitchFamily="34" charset="0"/>
            </a:endParaRP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5715000"/>
            <a:ext cx="9144000" cy="1143000"/>
          </a:xfrm>
          <a:prstGeom prst="rect">
            <a:avLst/>
          </a:prstGeom>
          <a:solidFill>
            <a:srgbClr val="FAA6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5596"/>
              </a:solidFill>
            </a:endParaRPr>
          </a:p>
        </p:txBody>
      </p:sp>
      <p:pic>
        <p:nvPicPr>
          <p:cNvPr id="5123" name="Picture 5" descr="CUW_HorizontalFlushLeft.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5943600"/>
            <a:ext cx="3352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7" descr="CUW_CMYK_REV_TAG-fblue.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197600"/>
            <a:ext cx="26670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itle 1"/>
          <p:cNvSpPr>
            <a:spLocks noGrp="1"/>
          </p:cNvSpPr>
          <p:nvPr>
            <p:ph type="title"/>
          </p:nvPr>
        </p:nvSpPr>
        <p:spPr/>
        <p:txBody>
          <a:bodyPr/>
          <a:lstStyle/>
          <a:p>
            <a:r>
              <a:rPr lang="en-US" sz="2400" b="1" u="sng" dirty="0" smtClean="0">
                <a:latin typeface="Calibri" pitchFamily="34" charset="0"/>
                <a:cs typeface="Arial" charset="0"/>
              </a:rPr>
              <a:t>Cooperating Teacher Approval</a:t>
            </a:r>
          </a:p>
        </p:txBody>
      </p:sp>
      <p:sp>
        <p:nvSpPr>
          <p:cNvPr id="3" name="Content Placeholder 2"/>
          <p:cNvSpPr>
            <a:spLocks noGrp="1"/>
          </p:cNvSpPr>
          <p:nvPr>
            <p:ph idx="1"/>
          </p:nvPr>
        </p:nvSpPr>
        <p:spPr>
          <a:xfrm>
            <a:off x="533400" y="1219200"/>
            <a:ext cx="8229600" cy="4495800"/>
          </a:xfrm>
        </p:spPr>
        <p:txBody>
          <a:bodyPr/>
          <a:lstStyle/>
          <a:p>
            <a:pPr>
              <a:buNone/>
            </a:pPr>
            <a:r>
              <a:rPr lang="en-US" sz="2400" dirty="0" smtClean="0"/>
              <a:t>	</a:t>
            </a:r>
            <a:r>
              <a:rPr lang="en-US" sz="2000" dirty="0" smtClean="0">
                <a:latin typeface="Calibri" pitchFamily="34" charset="0"/>
                <a:cs typeface="Arial" pitchFamily="34" charset="0"/>
              </a:rPr>
              <a:t>In order for a teacher to be approved for clinical work, the following criteria must be met.  These criteria are based on current Wisconsin DPI regulations. </a:t>
            </a:r>
          </a:p>
          <a:p>
            <a:pPr>
              <a:buFont typeface="Arial" pitchFamily="34" charset="0"/>
              <a:buChar char="•"/>
            </a:pPr>
            <a:r>
              <a:rPr lang="en-US" sz="1800" dirty="0" smtClean="0">
                <a:latin typeface="Calibri" pitchFamily="34" charset="0"/>
                <a:cs typeface="Arial" pitchFamily="34" charset="0"/>
              </a:rPr>
              <a:t>(a) Hold a Wisconsin license and have volunteered for assignment as a cooperating teacher or practicum/clinical supervisor.</a:t>
            </a:r>
          </a:p>
          <a:p>
            <a:r>
              <a:rPr lang="en-US" sz="1800" dirty="0">
                <a:latin typeface="Calibri" pitchFamily="34" charset="0"/>
                <a:cs typeface="Arial" pitchFamily="34" charset="0"/>
              </a:rPr>
              <a:t>(b) Have at least 3 years of teaching experience with at least one year of teaching experience in the school or school system of current employment or have at least 3 years of pupil service or administrator experience with one year in the school or school system of current employment</a:t>
            </a:r>
            <a:r>
              <a:rPr lang="en-US" sz="1800" dirty="0" smtClean="0">
                <a:latin typeface="Calibri" pitchFamily="34" charset="0"/>
                <a:cs typeface="Arial" pitchFamily="34" charset="0"/>
              </a:rPr>
              <a:t>.</a:t>
            </a:r>
            <a:endParaRPr lang="en-US" sz="1800" dirty="0">
              <a:latin typeface="Calibri" pitchFamily="34" charset="0"/>
              <a:cs typeface="Arial" pitchFamily="34" charset="0"/>
            </a:endParaRPr>
          </a:p>
          <a:p>
            <a:r>
              <a:rPr lang="en-US" sz="1800" dirty="0">
                <a:latin typeface="Calibri" pitchFamily="34" charset="0"/>
                <a:cs typeface="Arial" pitchFamily="34" charset="0"/>
              </a:rPr>
              <a:t>(c) Have completed training in both the supervision of clinical students and in the applicable standards in subchapter II. (This item is satisfied by viewing this presentation) </a:t>
            </a:r>
          </a:p>
          <a:p>
            <a:pPr>
              <a:buNone/>
            </a:pPr>
            <a:endParaRPr lang="en-US" sz="2400" dirty="0" smtClean="0">
              <a:latin typeface="Arial" pitchFamily="34" charset="0"/>
              <a:cs typeface="Arial" pitchFamily="34" charset="0"/>
            </a:endParaRPr>
          </a:p>
          <a:p>
            <a:pPr>
              <a:buNone/>
            </a:pPr>
            <a:endParaRPr lang="en-US" sz="2400" dirty="0" smtClean="0">
              <a:latin typeface="Arial" pitchFamily="34" charset="0"/>
              <a:cs typeface="Arial" pitchFamily="34" charset="0"/>
            </a:endParaRPr>
          </a:p>
          <a:p>
            <a:pPr>
              <a:buNone/>
            </a:pPr>
            <a:r>
              <a:rPr lang="en-US" sz="6000" dirty="0" smtClean="0"/>
              <a:t> </a:t>
            </a:r>
          </a:p>
          <a:p>
            <a:pPr>
              <a:buNone/>
            </a:pPr>
            <a:endParaRPr lang="en-US" sz="6000" dirty="0" smtClean="0"/>
          </a:p>
          <a:p>
            <a:pPr marL="400050" lvl="1" indent="0">
              <a:buNone/>
              <a:defRPr/>
            </a:pPr>
            <a:endParaRPr lang="en-US" sz="2400" dirty="0">
              <a:latin typeface="Arial" pitchFamily="34" charset="0"/>
              <a:cs typeface="Arial" pitchFamily="34" charset="0"/>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5715000"/>
            <a:ext cx="9144000" cy="1143000"/>
          </a:xfrm>
          <a:prstGeom prst="rect">
            <a:avLst/>
          </a:prstGeom>
          <a:solidFill>
            <a:srgbClr val="FAA6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5596"/>
              </a:solidFill>
            </a:endParaRPr>
          </a:p>
        </p:txBody>
      </p:sp>
      <p:pic>
        <p:nvPicPr>
          <p:cNvPr id="5123" name="Picture 5" descr="CUW_HorizontalFlushLeft.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5943600"/>
            <a:ext cx="3352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7" descr="CUW_CMYK_REV_TAG-fblue.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197600"/>
            <a:ext cx="26670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itle 1"/>
          <p:cNvSpPr>
            <a:spLocks noGrp="1"/>
          </p:cNvSpPr>
          <p:nvPr>
            <p:ph type="title"/>
          </p:nvPr>
        </p:nvSpPr>
        <p:spPr/>
        <p:txBody>
          <a:bodyPr/>
          <a:lstStyle/>
          <a:p>
            <a:r>
              <a:rPr lang="en-US" sz="2400" b="1" u="sng" dirty="0" smtClean="0">
                <a:latin typeface="Calibri" pitchFamily="34" charset="0"/>
                <a:cs typeface="Arial" charset="0"/>
              </a:rPr>
              <a:t>CUW Standards for Teacher Development</a:t>
            </a:r>
          </a:p>
        </p:txBody>
      </p:sp>
      <p:sp>
        <p:nvSpPr>
          <p:cNvPr id="3" name="Content Placeholder 2"/>
          <p:cNvSpPr>
            <a:spLocks noGrp="1"/>
          </p:cNvSpPr>
          <p:nvPr>
            <p:ph idx="1"/>
          </p:nvPr>
        </p:nvSpPr>
        <p:spPr>
          <a:xfrm>
            <a:off x="533400" y="1219200"/>
            <a:ext cx="8229600" cy="4495800"/>
          </a:xfrm>
        </p:spPr>
        <p:txBody>
          <a:bodyPr/>
          <a:lstStyle/>
          <a:p>
            <a:pPr>
              <a:buNone/>
            </a:pPr>
            <a:r>
              <a:rPr lang="en-US" sz="2400" dirty="0" smtClean="0">
                <a:latin typeface="Arial" pitchFamily="34" charset="0"/>
                <a:cs typeface="Arial" pitchFamily="34" charset="0"/>
              </a:rPr>
              <a:t>	</a:t>
            </a:r>
            <a:r>
              <a:rPr lang="en-US" sz="2000" dirty="0" smtClean="0">
                <a:latin typeface="Calibri" pitchFamily="34" charset="0"/>
                <a:cs typeface="Arial" pitchFamily="34" charset="0"/>
              </a:rPr>
              <a:t>Our program is based on the understanding that our students will become proficient in all 10 of the Wisconsin Teacher Standards by their date of completion.  This outcome is satisfied by having students constantly reflect on these standards throughout their coursework, clinical work, portfolio development, and student teaching.  </a:t>
            </a:r>
          </a:p>
          <a:p>
            <a:pPr>
              <a:buNone/>
            </a:pPr>
            <a:endParaRPr lang="en-US" sz="2000" dirty="0" smtClean="0">
              <a:latin typeface="Calibri" pitchFamily="34" charset="0"/>
              <a:cs typeface="Arial" pitchFamily="34" charset="0"/>
            </a:endParaRPr>
          </a:p>
          <a:p>
            <a:pPr>
              <a:buNone/>
            </a:pPr>
            <a:r>
              <a:rPr lang="en-US" sz="2000" dirty="0" smtClean="0">
                <a:latin typeface="Calibri" pitchFamily="34" charset="0"/>
                <a:cs typeface="Arial" pitchFamily="34" charset="0"/>
              </a:rPr>
              <a:t>	We also adhere to an 11</a:t>
            </a:r>
            <a:r>
              <a:rPr lang="en-US" sz="2000" baseline="30000" dirty="0" smtClean="0">
                <a:latin typeface="Calibri" pitchFamily="34" charset="0"/>
                <a:cs typeface="Arial" pitchFamily="34" charset="0"/>
              </a:rPr>
              <a:t>th</a:t>
            </a:r>
            <a:r>
              <a:rPr lang="en-US" sz="2000" dirty="0" smtClean="0">
                <a:latin typeface="Calibri" pitchFamily="34" charset="0"/>
                <a:cs typeface="Arial" pitchFamily="34" charset="0"/>
              </a:rPr>
              <a:t> standard of character and faith development which encompasses our belief that teachers must model moral and ethical behaviors, and act in service to others.  </a:t>
            </a:r>
          </a:p>
          <a:p>
            <a:pPr>
              <a:buNone/>
            </a:pPr>
            <a:r>
              <a:rPr lang="en-US" sz="6000" dirty="0" smtClean="0"/>
              <a:t> </a:t>
            </a:r>
          </a:p>
          <a:p>
            <a:pPr>
              <a:buNone/>
            </a:pPr>
            <a:endParaRPr lang="en-US" sz="6000" dirty="0" smtClean="0"/>
          </a:p>
          <a:p>
            <a:pPr marL="400050" lvl="1" indent="0">
              <a:buNone/>
              <a:defRPr/>
            </a:pPr>
            <a:endParaRPr lang="en-US" sz="2400" dirty="0">
              <a:latin typeface="Arial" pitchFamily="34" charset="0"/>
              <a:cs typeface="Arial" pitchFamily="34" charset="0"/>
            </a:endParaRPr>
          </a:p>
        </p:txBody>
      </p:sp>
    </p:spTree>
  </p:cSld>
  <p:clrMapOvr>
    <a:masterClrMapping/>
  </p:clrMapOvr>
  <p:transition spd="slow">
    <p:cu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7&quot;&gt;&lt;property id=&quot;20148&quot; value=&quot;5&quot;/&gt;&lt;property id=&quot;20300&quot; value=&quot;Slide 2&quot;/&gt;&lt;property id=&quot;20307&quot; value=&quot;294&quot;/&gt;&lt;/object&gt;&lt;object type=&quot;3&quot; unique_id=&quot;10008&quot;&gt;&lt;property id=&quot;20148&quot; value=&quot;5&quot;/&gt;&lt;property id=&quot;20300&quot; value=&quot;Slide 3 - &amp;quot;The Clinical Experience&amp;quot;&quot;/&gt;&lt;property id=&quot;20307&quot; value=&quot;284&quot;/&gt;&lt;/object&gt;&lt;object type=&quot;3&quot; unique_id=&quot;10009&quot;&gt;&lt;property id=&quot;20148&quot; value=&quot;5&quot;/&gt;&lt;property id=&quot;20300&quot; value=&quot;Slide 4 - &amp;quot;Clinical Hours&amp;quot;&quot;/&gt;&lt;property id=&quot;20307&quot; value=&quot;285&quot;/&gt;&lt;/object&gt;&lt;object type=&quot;3&quot; unique_id=&quot;10029&quot;&gt;&lt;property id=&quot;20148&quot; value=&quot;5&quot;/&gt;&lt;property id=&quot;20300&quot; value=&quot;Slide 25&quot;/&gt;&lt;property id=&quot;20307&quot; value=&quot;257&quot;/&gt;&lt;/object&gt;&lt;object type=&quot;3&quot; unique_id=&quot;10170&quot;&gt;&lt;property id=&quot;20148&quot; value=&quot;5&quot;/&gt;&lt;property id=&quot;20300&quot; value=&quot;Slide 5 - &amp;quot;General Hours&amp;quot;&quot;/&gt;&lt;property id=&quot;20307&quot; value=&quot;295&quot;/&gt;&lt;/object&gt;&lt;object type=&quot;3&quot; unique_id=&quot;10632&quot;&gt;&lt;property id=&quot;20148&quot; value=&quot;5&quot;/&gt;&lt;property id=&quot;20300&quot; value=&quot;Slide 6 - &amp;quot;Multicultural Hours&amp;quot;&quot;/&gt;&lt;property id=&quot;20307&quot; value=&quot;296&quot;/&gt;&lt;/object&gt;&lt;object type=&quot;3&quot; unique_id=&quot;10633&quot;&gt;&lt;property id=&quot;20148&quot; value=&quot;5&quot;/&gt;&lt;property id=&quot;20300&quot; value=&quot;Slide 7 - &amp;quot;Special Education Hours&amp;quot;&quot;/&gt;&lt;property id=&quot;20307&quot; value=&quot;297&quot;/&gt;&lt;/object&gt;&lt;object type=&quot;3&quot; unique_id=&quot;10634&quot;&gt;&lt;property id=&quot;20148&quot; value=&quot;5&quot;/&gt;&lt;property id=&quot;20300&quot; value=&quot;Slide 8 - &amp;quot;Cooperating Teacher Approval&amp;quot;&quot;/&gt;&lt;property id=&quot;20307&quot; value=&quot;298&quot;/&gt;&lt;/object&gt;&lt;object type=&quot;3&quot; unique_id=&quot;10636&quot;&gt;&lt;property id=&quot;20148&quot; value=&quot;5&quot;/&gt;&lt;property id=&quot;20300&quot; value=&quot;Slide 9 - &amp;quot;CUW Standards for Teacher Development&amp;quot;&quot;/&gt;&lt;property id=&quot;20307&quot; value=&quot;301&quot;/&gt;&lt;/object&gt;&lt;object type=&quot;3&quot; unique_id=&quot;10637&quot;&gt;&lt;property id=&quot;20148&quot; value=&quot;5&quot;/&gt;&lt;property id=&quot;20300&quot; value=&quot;Slide 10 - &amp;quot;CUW Standards for Teacher Development Cont.&amp;quot;&quot;/&gt;&lt;property id=&quot;20307&quot; value=&quot;302&quot;/&gt;&lt;/object&gt;&lt;object type=&quot;3&quot; unique_id=&quot;10638&quot;&gt;&lt;property id=&quot;20148&quot; value=&quot;5&quot;/&gt;&lt;property id=&quot;20300&quot; value=&quot;Slide 11 - &amp;quot;CUW Standards for Teacher Development Cont.&amp;quot;&quot;/&gt;&lt;property id=&quot;20307&quot; value=&quot;303&quot;/&gt;&lt;/object&gt;&lt;object type=&quot;3&quot; unique_id=&quot;10639&quot;&gt;&lt;property id=&quot;20148&quot; value=&quot;5&quot;/&gt;&lt;property id=&quot;20300&quot; value=&quot;Slide 12 - &amp;quot;CUW Standards for Teacher Development Cont.&amp;quot;&quot;/&gt;&lt;property id=&quot;20307&quot; value=&quot;304&quot;/&gt;&lt;/object&gt;&lt;object type=&quot;3&quot; unique_id=&quot;10640&quot;&gt;&lt;property id=&quot;20148&quot; value=&quot;5&quot;/&gt;&lt;property id=&quot;20300&quot; value=&quot;Slide 13 - &amp;quot;CUW Standards for Teacher Development Cont.&amp;quot;&quot;/&gt;&lt;property id=&quot;20307&quot; value=&quot;305&quot;/&gt;&lt;/object&gt;&lt;object type=&quot;3&quot; unique_id=&quot;10643&quot;&gt;&lt;property id=&quot;20148&quot; value=&quot;5&quot;/&gt;&lt;property id=&quot;20300&quot; value=&quot;Slide 14 - &amp;quot;Student Reflection&amp;quot;&quot;/&gt;&lt;property id=&quot;20307&quot; value=&quot;308&quot;/&gt;&lt;/object&gt;&lt;object type=&quot;3&quot; unique_id=&quot;10644&quot;&gt;&lt;property id=&quot;20148&quot; value=&quot;5&quot;/&gt;&lt;property id=&quot;20300&quot; value=&quot;Slide 15 - &amp;quot;Objectives of the Clinical Experience&amp;quot;&quot;/&gt;&lt;property id=&quot;20307&quot; value=&quot;309&quot;/&gt;&lt;/object&gt;&lt;object type=&quot;3&quot; unique_id=&quot;10645&quot;&gt;&lt;property id=&quot;20148&quot; value=&quot;5&quot;/&gt;&lt;property id=&quot;20300&quot; value=&quot;Slide 16 - &amp;quot;Objectives of the Clinical Experience Cont.&amp;quot;&quot;/&gt;&lt;property id=&quot;20307&quot; value=&quot;310&quot;/&gt;&lt;/object&gt;&lt;object type=&quot;3&quot; unique_id=&quot;10984&quot;&gt;&lt;property id=&quot;20148&quot; value=&quot;5&quot;/&gt;&lt;property id=&quot;20300&quot; value=&quot;Slide 17 - &amp;quot;Objectives of the Clinical Experience Cont.&amp;quot;&quot;/&gt;&lt;property id=&quot;20307&quot; value=&quot;312&quot;/&gt;&lt;/object&gt;&lt;object type=&quot;3&quot; unique_id=&quot;10985&quot;&gt;&lt;property id=&quot;20148&quot; value=&quot;5&quot;/&gt;&lt;property id=&quot;20300&quot; value=&quot;Slide 18 - &amp;quot;What should the student do during clinicals?&amp;quot;&quot;/&gt;&lt;property id=&quot;20307&quot; value=&quot;313&quot;/&gt;&lt;/object&gt;&lt;object type=&quot;3&quot; unique_id=&quot;10986&quot;&gt;&lt;property id=&quot;20148&quot; value=&quot;5&quot;/&gt;&lt;property id=&quot;20300&quot; value=&quot;Slide 19 - &amp;quot;Possible Activities for Clinical Students&amp;quot;&quot;/&gt;&lt;property id=&quot;20307&quot; value=&quot;314&quot;/&gt;&lt;/object&gt;&lt;object type=&quot;3&quot; unique_id=&quot;11276&quot;&gt;&lt;property id=&quot;20148&quot; value=&quot;5&quot;/&gt;&lt;property id=&quot;20300&quot; value=&quot;Slide 20 - &amp;quot;Possible Activities for Clinical Students Cont.&amp;quot;&quot;/&gt;&lt;property id=&quot;20307&quot; value=&quot;315&quot;/&gt;&lt;/object&gt;&lt;object type=&quot;3&quot; unique_id=&quot;11277&quot;&gt;&lt;property id=&quot;20148&quot; value=&quot;5&quot;/&gt;&lt;property id=&quot;20300&quot; value=&quot;Slide 21 - &amp;quot;Possible Activities for Clinical Students Cont.&amp;quot;&quot;/&gt;&lt;property id=&quot;20307&quot; value=&quot;316&quot;/&gt;&lt;/object&gt;&lt;object type=&quot;3&quot; unique_id=&quot;11278&quot;&gt;&lt;property id=&quot;20148&quot; value=&quot;5&quot;/&gt;&lt;property id=&quot;20300&quot; value=&quot;Slide 22 - &amp;quot;Student Documentation of Hours and Evaluations&amp;quot;&quot;/&gt;&lt;property id=&quot;20307&quot; value=&quot;317&quot;/&gt;&lt;/object&gt;&lt;object type=&quot;3&quot; unique_id=&quot;11279&quot;&gt;&lt;property id=&quot;20148&quot; value=&quot;5&quot;/&gt;&lt;property id=&quot;20300&quot; value=&quot;Slide 23 - &amp;quot;After this presentation…&amp;quot;&quot;/&gt;&lt;property id=&quot;20307&quot; value=&quot;318&quot;/&gt;&lt;/object&gt;&lt;object type=&quot;3&quot; unique_id=&quot;11310&quot;&gt;&lt;property id=&quot;20148&quot; value=&quot;5&quot;/&gt;&lt;property id=&quot;20300&quot; value=&quot;Slide 24 - &amp;quot;CUW Program Director Contact Information&amp;quot;&quot;/&gt;&lt;property id=&quot;20307&quot; value=&quot;31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1949</TotalTime>
  <Words>1333</Words>
  <Application>Microsoft Office PowerPoint</Application>
  <PresentationFormat>On-screen Show (4:3)</PresentationFormat>
  <Paragraphs>221</Paragraphs>
  <Slides>25</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PowerPoint Presentation</vt:lpstr>
      <vt:lpstr>PowerPoint Presentation</vt:lpstr>
      <vt:lpstr>The Clinical Experience</vt:lpstr>
      <vt:lpstr>Clinical Hours</vt:lpstr>
      <vt:lpstr>General Hours</vt:lpstr>
      <vt:lpstr>Multicultural Hours</vt:lpstr>
      <vt:lpstr>Special Education Hours</vt:lpstr>
      <vt:lpstr>Cooperating Teacher Approval</vt:lpstr>
      <vt:lpstr>CUW Standards for Teacher Development</vt:lpstr>
      <vt:lpstr>CUW Standards for Teacher Development Cont.</vt:lpstr>
      <vt:lpstr>CUW Standards for Teacher Development Cont.</vt:lpstr>
      <vt:lpstr>CUW Standards for Teacher Development Cont.</vt:lpstr>
      <vt:lpstr>CUW Standards for Teacher Development Cont.</vt:lpstr>
      <vt:lpstr>Student Reflection</vt:lpstr>
      <vt:lpstr>Objectives of the Clinical Experience</vt:lpstr>
      <vt:lpstr>Objectives of the Clinical Experience Cont.</vt:lpstr>
      <vt:lpstr>Objectives of the Clinical Experience Cont.</vt:lpstr>
      <vt:lpstr>What should the student do during clinicals?</vt:lpstr>
      <vt:lpstr>Possible Activities for Clinical Students</vt:lpstr>
      <vt:lpstr>Possible Activities for Clinical Students Cont.</vt:lpstr>
      <vt:lpstr>Possible Activities for Clinical Students Cont.</vt:lpstr>
      <vt:lpstr>Student Documentation of Hours and Evaluations</vt:lpstr>
      <vt:lpstr>After this presentation…</vt:lpstr>
      <vt:lpstr>CUW Program Director 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swmarketing</dc:creator>
  <cp:lastModifiedBy>Tempesta, Jonathan G</cp:lastModifiedBy>
  <cp:revision>158</cp:revision>
  <cp:lastPrinted>2011-10-28T16:59:00Z</cp:lastPrinted>
  <dcterms:created xsi:type="dcterms:W3CDTF">2009-05-27T14:50:08Z</dcterms:created>
  <dcterms:modified xsi:type="dcterms:W3CDTF">2018-01-25T18:11:35Z</dcterms:modified>
</cp:coreProperties>
</file>